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_rels/notesSlide10.xml.rels" ContentType="application/vnd.openxmlformats-package.relationships+xml"/>
  <Override PartName="/ppt/notesSlides/notesSlide10.xml" ContentType="application/vnd.openxmlformats-officedocument.presentationml.notesSlide+xml"/>
  <Override PartName="/ppt/_rels/presentation.xml.rels" ContentType="application/vnd.openxmlformats-package.relationships+xml"/>
  <Override PartName="/ppt/media/image25.png" ContentType="image/png"/>
  <Override PartName="/ppt/media/image23.png" ContentType="image/png"/>
  <Override PartName="/ppt/media/image22.png" ContentType="image/png"/>
  <Override PartName="/ppt/media/image21.png" ContentType="image/png"/>
  <Override PartName="/ppt/media/image58.png" ContentType="image/png"/>
  <Override PartName="/ppt/media/image19.png" ContentType="image/png"/>
  <Override PartName="/ppt/media/image20.png" ContentType="image/png"/>
  <Override PartName="/ppt/media/image2.jpeg" ContentType="image/jpeg"/>
  <Override PartName="/ppt/media/image57.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24.png" ContentType="image/png"/>
  <Override PartName="/ppt/media/image1.png" ContentType="image/png"/>
  <Override PartName="/ppt/media/image31.png" ContentType="image/png"/>
  <Override PartName="/ppt/media/image26.png" ContentType="image/png"/>
  <Override PartName="/ppt/media/image3.png" ContentType="image/png"/>
  <Override PartName="/ppt/media/image33.png" ContentType="image/png"/>
  <Override PartName="/ppt/media/image27.png" ContentType="image/png"/>
  <Override PartName="/ppt/media/image4.png" ContentType="image/png"/>
  <Override PartName="/ppt/media/image34.png" ContentType="image/png"/>
  <Override PartName="/ppt/media/image28.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52.png" ContentType="image/png"/>
  <Override PartName="/ppt/media/image41.png" ContentType="image/png"/>
  <Override PartName="/ppt/media/image53.png" ContentType="image/png"/>
  <Override PartName="/ppt/media/image42.png" ContentType="image/png"/>
  <Override PartName="/ppt/media/image54.png" ContentType="image/png"/>
  <Override PartName="/ppt/media/image43.png" ContentType="image/png"/>
  <Override PartName="/ppt/media/image55.png" ContentType="image/png"/>
  <Override PartName="/ppt/media/image44.png" ContentType="image/png"/>
  <Override PartName="/ppt/media/image56.png" ContentType="image/png"/>
  <Override PartName="/ppt/media/image40.png" ContentType="image/png"/>
  <Override PartName="/ppt/media/image32.png" ContentType="image/png"/>
  <Override PartName="/ppt/media/image30.png" ContentType="image/png"/>
  <Override PartName="/ppt/media/image39.png" ContentType="image/png"/>
  <Override PartName="/ppt/media/image9.png" ContentType="image/png"/>
  <Override PartName="/ppt/media/image38.png" ContentType="image/png"/>
  <Override PartName="/ppt/media/image8.png" ContentType="image/png"/>
  <Override PartName="/ppt/media/image49.png" ContentType="image/png"/>
  <Override PartName="/ppt/media/image12.png" ContentType="image/png"/>
  <Override PartName="/ppt/media/image7.png" ContentType="image/png"/>
  <Override PartName="/ppt/media/image37.png" ContentType="image/png"/>
  <Override PartName="/ppt/media/image36.png" ContentType="image/png"/>
  <Override PartName="/ppt/media/image6.png" ContentType="image/pn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45.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3.xml" ContentType="application/vnd.openxmlformats-officedocument.presentationml.slide+xml"/>
  <Override PartName="/ppt/slides/slide33.xml" ContentType="application/vnd.openxmlformats-officedocument.presentationml.slide+xml"/>
  <Override PartName="/ppt/slides/slide4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41.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0080625" cy="7559675"/>
  <p:notesSz cx="7772400" cy="11887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000000"/>
                </a:solidFill>
                <a:latin typeface="Arial"/>
              </a:rPr>
              <a:t>Click to move the slide</a:t>
            </a:r>
            <a:endParaRPr b="0" lang="en-US" sz="1800" spc="-1" strike="noStrike">
              <a:solidFill>
                <a:srgbClr val="000000"/>
              </a:solidFill>
              <a:latin typeface="Arial"/>
            </a:endParaRPr>
          </a:p>
        </p:txBody>
      </p:sp>
      <p:sp>
        <p:nvSpPr>
          <p:cNvPr id="80"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81"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82"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83"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84"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1A6AC3F-D1D9-4C3A-8A1F-D5B5C7D7810C}"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914400" y="903240"/>
            <a:ext cx="5941800" cy="4455720"/>
          </a:xfrm>
          <a:prstGeom prst="rect">
            <a:avLst/>
          </a:prstGeom>
        </p:spPr>
      </p:sp>
      <p:sp>
        <p:nvSpPr>
          <p:cNvPr id="301" name="PlaceHolder 2"/>
          <p:cNvSpPr>
            <a:spLocks noGrp="1"/>
          </p:cNvSpPr>
          <p:nvPr>
            <p:ph type="body"/>
          </p:nvPr>
        </p:nvSpPr>
        <p:spPr>
          <a:xfrm>
            <a:off x="777240" y="5645880"/>
            <a:ext cx="6216840" cy="5348160"/>
          </a:xfrm>
          <a:prstGeom prst="rect">
            <a:avLst/>
          </a:prstGeom>
        </p:spPr>
        <p:txBody>
          <a:bodyPr lIns="0" rIns="0" tIns="0" bIns="0">
            <a:noAutofit/>
          </a:bodyPr>
          <a:p>
            <a:pPr marL="216000" indent="-214920">
              <a:lnSpc>
                <a:spcPct val="200000"/>
              </a:lnSpc>
              <a:tabLst>
                <a:tab algn="l" pos="0"/>
              </a:tabLst>
            </a:pPr>
            <a:r>
              <a:rPr b="0" lang="en-US" sz="1200" spc="-1" strike="noStrike">
                <a:latin typeface="Times New Roman"/>
              </a:rPr>
              <a:t>	</a:t>
            </a:r>
            <a:r>
              <a:rPr b="0" lang="en-US" sz="1200" spc="-1" strike="noStrike">
                <a:latin typeface="Times New Roman"/>
              </a:rPr>
              <a:t>The data set that GE has compiled from their monthly reporting system is well suited for the purposes of building an analytical model to predict customers who are likely to churn. The sample data contains 1000 observations with 84 variables for each subscriber. There are approximately 30 fields that pertain to cellular coverage, equipment, and average usage patterns. The remaining fields include information on each individual such as family makeup, credit rating, occupation, and customer service history. Only 3 fields include categorical values, and the others are numeric, although some of these represent categories and are stored as binary numbers 1 and 0. In fact, 2 of the 3 categorical fields are labels for those binary variables just mentioned. Trial and error in the modeling phase can determine whether it is better to use the labels or the dichotomized values.</a:t>
            </a: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5" name="PlaceHolder 2"/>
          <p:cNvSpPr>
            <a:spLocks noGrp="1"/>
          </p:cNvSpPr>
          <p:nvPr>
            <p:ph type="body"/>
          </p:nvPr>
        </p:nvSpPr>
        <p:spPr>
          <a:xfrm>
            <a:off x="504000" y="1768680"/>
            <a:ext cx="90716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6" name="PlaceHolder 3"/>
          <p:cNvSpPr>
            <a:spLocks noGrp="1"/>
          </p:cNvSpPr>
          <p:nvPr>
            <p:ph type="body"/>
          </p:nvPr>
        </p:nvSpPr>
        <p:spPr>
          <a:xfrm>
            <a:off x="504000" y="4058640"/>
            <a:ext cx="907164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33" name="PlaceHolder 2"/>
          <p:cNvSpPr>
            <a:spLocks noGrp="1"/>
          </p:cNvSpPr>
          <p:nvPr>
            <p:ph type="body"/>
          </p:nvPr>
        </p:nvSpPr>
        <p:spPr>
          <a:xfrm>
            <a:off x="504000" y="176868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4" name="PlaceHolder 3"/>
          <p:cNvSpPr>
            <a:spLocks noGrp="1"/>
          </p:cNvSpPr>
          <p:nvPr>
            <p:ph type="body"/>
          </p:nvPr>
        </p:nvSpPr>
        <p:spPr>
          <a:xfrm>
            <a:off x="3571200" y="176868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4"/>
          <p:cNvSpPr>
            <a:spLocks noGrp="1"/>
          </p:cNvSpPr>
          <p:nvPr>
            <p:ph type="body"/>
          </p:nvPr>
        </p:nvSpPr>
        <p:spPr>
          <a:xfrm>
            <a:off x="6638040" y="176868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5"/>
          <p:cNvSpPr>
            <a:spLocks noGrp="1"/>
          </p:cNvSpPr>
          <p:nvPr>
            <p:ph type="body"/>
          </p:nvPr>
        </p:nvSpPr>
        <p:spPr>
          <a:xfrm>
            <a:off x="504000" y="405864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6"/>
          <p:cNvSpPr>
            <a:spLocks noGrp="1"/>
          </p:cNvSpPr>
          <p:nvPr>
            <p:ph type="body"/>
          </p:nvPr>
        </p:nvSpPr>
        <p:spPr>
          <a:xfrm>
            <a:off x="3571200" y="405864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7"/>
          <p:cNvSpPr>
            <a:spLocks noGrp="1"/>
          </p:cNvSpPr>
          <p:nvPr>
            <p:ph type="body"/>
          </p:nvPr>
        </p:nvSpPr>
        <p:spPr>
          <a:xfrm>
            <a:off x="6638040" y="405864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4"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6" name="PlaceHolder 2"/>
          <p:cNvSpPr>
            <a:spLocks noGrp="1"/>
          </p:cNvSpPr>
          <p:nvPr>
            <p:ph type="body"/>
          </p:nvPr>
        </p:nvSpPr>
        <p:spPr>
          <a:xfrm>
            <a:off x="504000" y="1768680"/>
            <a:ext cx="9071640" cy="4383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8"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
        <p:nvSpPr>
          <p:cNvPr id="49" name="PlaceHolder 3"/>
          <p:cNvSpPr>
            <a:spLocks noGrp="1"/>
          </p:cNvSpPr>
          <p:nvPr>
            <p:ph type="body"/>
          </p:nvPr>
        </p:nvSpPr>
        <p:spPr>
          <a:xfrm>
            <a:off x="515268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0" y="2340720"/>
            <a:ext cx="9071640" cy="5848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5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
        <p:nvSpPr>
          <p:cNvPr id="5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4" name="PlaceHolder 2"/>
          <p:cNvSpPr>
            <a:spLocks noGrp="1"/>
          </p:cNvSpPr>
          <p:nvPr>
            <p:ph type="subTitle"/>
          </p:nvPr>
        </p:nvSpPr>
        <p:spPr>
          <a:xfrm>
            <a:off x="504000" y="1768680"/>
            <a:ext cx="9071640" cy="4383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57"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6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4"/>
          <p:cNvSpPr>
            <a:spLocks noGrp="1"/>
          </p:cNvSpPr>
          <p:nvPr>
            <p:ph type="body"/>
          </p:nvPr>
        </p:nvSpPr>
        <p:spPr>
          <a:xfrm>
            <a:off x="504000" y="4058640"/>
            <a:ext cx="907164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5" name="PlaceHolder 2"/>
          <p:cNvSpPr>
            <a:spLocks noGrp="1"/>
          </p:cNvSpPr>
          <p:nvPr>
            <p:ph type="body"/>
          </p:nvPr>
        </p:nvSpPr>
        <p:spPr>
          <a:xfrm>
            <a:off x="504000" y="1768680"/>
            <a:ext cx="907164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504000" y="4058640"/>
            <a:ext cx="907164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6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73" name="PlaceHolder 2"/>
          <p:cNvSpPr>
            <a:spLocks noGrp="1"/>
          </p:cNvSpPr>
          <p:nvPr>
            <p:ph type="body"/>
          </p:nvPr>
        </p:nvSpPr>
        <p:spPr>
          <a:xfrm>
            <a:off x="504000" y="176868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3"/>
          <p:cNvSpPr>
            <a:spLocks noGrp="1"/>
          </p:cNvSpPr>
          <p:nvPr>
            <p:ph type="body"/>
          </p:nvPr>
        </p:nvSpPr>
        <p:spPr>
          <a:xfrm>
            <a:off x="3571200" y="176868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4"/>
          <p:cNvSpPr>
            <a:spLocks noGrp="1"/>
          </p:cNvSpPr>
          <p:nvPr>
            <p:ph type="body"/>
          </p:nvPr>
        </p:nvSpPr>
        <p:spPr>
          <a:xfrm>
            <a:off x="6638040" y="176868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6" name="PlaceHolder 5"/>
          <p:cNvSpPr>
            <a:spLocks noGrp="1"/>
          </p:cNvSpPr>
          <p:nvPr>
            <p:ph type="body"/>
          </p:nvPr>
        </p:nvSpPr>
        <p:spPr>
          <a:xfrm>
            <a:off x="504000" y="405864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7" name="PlaceHolder 6"/>
          <p:cNvSpPr>
            <a:spLocks noGrp="1"/>
          </p:cNvSpPr>
          <p:nvPr>
            <p:ph type="body"/>
          </p:nvPr>
        </p:nvSpPr>
        <p:spPr>
          <a:xfrm>
            <a:off x="3571200" y="405864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7"/>
          <p:cNvSpPr>
            <a:spLocks noGrp="1"/>
          </p:cNvSpPr>
          <p:nvPr>
            <p:ph type="body"/>
          </p:nvPr>
        </p:nvSpPr>
        <p:spPr>
          <a:xfrm>
            <a:off x="6638040" y="4058640"/>
            <a:ext cx="292068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6" name="PlaceHolder 2"/>
          <p:cNvSpPr>
            <a:spLocks noGrp="1"/>
          </p:cNvSpPr>
          <p:nvPr>
            <p:ph type="body"/>
          </p:nvPr>
        </p:nvSpPr>
        <p:spPr>
          <a:xfrm>
            <a:off x="504000" y="1768680"/>
            <a:ext cx="9071640" cy="4383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8"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
        <p:nvSpPr>
          <p:cNvPr id="9" name="PlaceHolder 3"/>
          <p:cNvSpPr>
            <a:spLocks noGrp="1"/>
          </p:cNvSpPr>
          <p:nvPr>
            <p:ph type="body"/>
          </p:nvPr>
        </p:nvSpPr>
        <p:spPr>
          <a:xfrm>
            <a:off x="515268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0" y="2340720"/>
            <a:ext cx="9071640" cy="5848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14" name="PlaceHolder 3"/>
          <p:cNvSpPr>
            <a:spLocks noGrp="1"/>
          </p:cNvSpPr>
          <p:nvPr>
            <p:ph type="body"/>
          </p:nvPr>
        </p:nvSpPr>
        <p:spPr>
          <a:xfrm>
            <a:off x="515268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17" name="PlaceHolder 2"/>
          <p:cNvSpPr>
            <a:spLocks noGrp="1"/>
          </p:cNvSpPr>
          <p:nvPr>
            <p:ph type="body"/>
          </p:nvPr>
        </p:nvSpPr>
        <p:spPr>
          <a:xfrm>
            <a:off x="504000" y="1768680"/>
            <a:ext cx="4426920" cy="4383720"/>
          </a:xfrm>
          <a:prstGeom prst="rect">
            <a:avLst/>
          </a:prstGeom>
        </p:spPr>
        <p:txBody>
          <a:bodyPr lIns="0" rIns="0" tIns="0" bIns="0">
            <a:normAutofit/>
          </a:bodyPr>
          <a:p>
            <a:endParaRPr b="0" lang="en-US" sz="2800" spc="-1" strike="noStrike">
              <a:solidFill>
                <a:srgbClr val="000000"/>
              </a:solidFill>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0" y="2340720"/>
            <a:ext cx="9071640" cy="1261440"/>
          </a:xfrm>
          <a:prstGeom prst="rect">
            <a:avLst/>
          </a:prstGeom>
        </p:spPr>
        <p:txBody>
          <a:bodyPr lIns="0" rIns="0" tIns="0" bIns="0" anchor="ctr">
            <a:noAutofit/>
          </a:bodyPr>
          <a:p>
            <a:endParaRPr b="0" lang="en-US" sz="1800" spc="-1" strike="noStrike">
              <a:solidFill>
                <a:srgbClr val="000000"/>
              </a:solidFill>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4"/>
          <p:cNvSpPr>
            <a:spLocks noGrp="1"/>
          </p:cNvSpPr>
          <p:nvPr>
            <p:ph type="body"/>
          </p:nvPr>
        </p:nvSpPr>
        <p:spPr>
          <a:xfrm>
            <a:off x="504000" y="4058640"/>
            <a:ext cx="9071640" cy="209088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464400" y="5216040"/>
            <a:ext cx="9064440" cy="2825640"/>
          </a:xfrm>
          <a:prstGeom prst="rect">
            <a:avLst/>
          </a:prstGeom>
          <a:noFill/>
          <a:ln>
            <a:noFill/>
          </a:ln>
        </p:spPr>
        <p:style>
          <a:lnRef idx="0"/>
          <a:fillRef idx="0"/>
          <a:effectRef idx="0"/>
          <a:fontRef idx="minor"/>
        </p:style>
      </p:sp>
      <p:sp>
        <p:nvSpPr>
          <p:cNvPr id="1" name="PlaceHolder 2"/>
          <p:cNvSpPr>
            <a:spLocks noGrp="1"/>
          </p:cNvSpPr>
          <p:nvPr>
            <p:ph type="title"/>
          </p:nvPr>
        </p:nvSpPr>
        <p:spPr>
          <a:xfrm>
            <a:off x="0" y="2340720"/>
            <a:ext cx="9071640" cy="126144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2" name="PlaceHolder 3"/>
          <p:cNvSpPr>
            <a:spLocks noGrp="1"/>
          </p:cNvSpPr>
          <p:nvPr>
            <p:ph type="body"/>
          </p:nvPr>
        </p:nvSpPr>
        <p:spPr>
          <a:xfrm>
            <a:off x="504000" y="1768680"/>
            <a:ext cx="90716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38" descr=""/>
          <p:cNvPicPr/>
          <p:nvPr/>
        </p:nvPicPr>
        <p:blipFill>
          <a:blip r:embed="rId2"/>
          <a:stretch/>
        </p:blipFill>
        <p:spPr>
          <a:xfrm>
            <a:off x="0" y="5806080"/>
            <a:ext cx="10079640" cy="1753560"/>
          </a:xfrm>
          <a:prstGeom prst="rect">
            <a:avLst/>
          </a:prstGeom>
          <a:ln>
            <a:noFill/>
          </a:ln>
        </p:spPr>
      </p:pic>
      <p:sp>
        <p:nvSpPr>
          <p:cNvPr id="40" name="CustomShape 1"/>
          <p:cNvSpPr/>
          <p:nvPr/>
        </p:nvSpPr>
        <p:spPr>
          <a:xfrm>
            <a:off x="504000" y="4055760"/>
            <a:ext cx="9071640" cy="2756880"/>
          </a:xfrm>
          <a:prstGeom prst="rect">
            <a:avLst/>
          </a:prstGeom>
          <a:noFill/>
          <a:ln>
            <a:noFill/>
          </a:ln>
        </p:spPr>
        <p:style>
          <a:lnRef idx="0"/>
          <a:fillRef idx="0"/>
          <a:effectRef idx="0"/>
          <a:fontRef idx="minor"/>
        </p:style>
      </p:sp>
      <p:sp>
        <p:nvSpPr>
          <p:cNvPr id="41" name="PlaceHolder 2"/>
          <p:cNvSpPr>
            <a:spLocks noGrp="1"/>
          </p:cNvSpPr>
          <p:nvPr>
            <p:ph type="title"/>
          </p:nvPr>
        </p:nvSpPr>
        <p:spPr>
          <a:xfrm>
            <a:off x="0" y="2340720"/>
            <a:ext cx="9071640" cy="1261440"/>
          </a:xfrm>
          <a:prstGeom prst="rect">
            <a:avLst/>
          </a:prstGeom>
        </p:spPr>
        <p:txBody>
          <a:bodyPr lIns="0" rIns="0" tIns="0" bIns="0" anchor="ctr">
            <a:noAutofit/>
          </a:bodyP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2" name="PlaceHolder 3"/>
          <p:cNvSpPr>
            <a:spLocks noGrp="1"/>
          </p:cNvSpPr>
          <p:nvPr>
            <p:ph type="body"/>
          </p:nvPr>
        </p:nvSpPr>
        <p:spPr>
          <a:xfrm>
            <a:off x="504000" y="1768680"/>
            <a:ext cx="9071640" cy="4383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3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365760" y="4023360"/>
            <a:ext cx="9358920" cy="957600"/>
          </a:xfrm>
          <a:prstGeom prst="rect">
            <a:avLst/>
          </a:prstGeom>
          <a:noFill/>
          <a:ln>
            <a:noFill/>
          </a:ln>
        </p:spPr>
        <p:style>
          <a:lnRef idx="0"/>
          <a:fillRef idx="0"/>
          <a:effectRef idx="0"/>
          <a:fontRef idx="minor"/>
        </p:style>
      </p:sp>
      <p:sp>
        <p:nvSpPr>
          <p:cNvPr id="86" name="CustomShape 2"/>
          <p:cNvSpPr/>
          <p:nvPr/>
        </p:nvSpPr>
        <p:spPr>
          <a:xfrm>
            <a:off x="360000" y="5220000"/>
            <a:ext cx="9358920" cy="19789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200" spc="-1" strike="noStrike">
                <a:solidFill>
                  <a:srgbClr val="ffffff"/>
                </a:solidFill>
                <a:latin typeface="Noto Sans Regular"/>
                <a:ea typeface="DejaVu Sans"/>
              </a:rPr>
              <a:t>A Data Analytic Solution</a:t>
            </a:r>
            <a:endParaRPr b="0" lang="en-US" sz="2200" spc="-1" strike="noStrike">
              <a:latin typeface="Arial"/>
            </a:endParaRPr>
          </a:p>
          <a:p>
            <a:pPr algn="ctr">
              <a:lnSpc>
                <a:spcPct val="100000"/>
              </a:lnSpc>
            </a:pPr>
            <a:endParaRPr b="0" lang="en-US" sz="2200" spc="-1" strike="noStrike">
              <a:latin typeface="Arial"/>
            </a:endParaRPr>
          </a:p>
          <a:p>
            <a:pPr algn="ctr">
              <a:lnSpc>
                <a:spcPct val="100000"/>
              </a:lnSpc>
            </a:pPr>
            <a:r>
              <a:rPr b="0" lang="en-US" sz="2200" spc="-1" strike="noStrike">
                <a:solidFill>
                  <a:srgbClr val="ffffff"/>
                </a:solidFill>
                <a:latin typeface="Noto Sans Regular"/>
                <a:ea typeface="DejaVu Sans"/>
              </a:rPr>
              <a:t>By Michael Surdek</a:t>
            </a:r>
            <a:endParaRPr b="0" lang="en-US" sz="2200" spc="-1" strike="noStrike">
              <a:latin typeface="Arial"/>
            </a:endParaRPr>
          </a:p>
        </p:txBody>
      </p:sp>
      <p:pic>
        <p:nvPicPr>
          <p:cNvPr id="87" name="Picture 86_0" descr=""/>
          <p:cNvPicPr/>
          <p:nvPr/>
        </p:nvPicPr>
        <p:blipFill>
          <a:blip r:embed="rId1"/>
          <a:stretch/>
        </p:blipFill>
        <p:spPr>
          <a:xfrm>
            <a:off x="883080" y="731520"/>
            <a:ext cx="3413880" cy="3413880"/>
          </a:xfrm>
          <a:prstGeom prst="rect">
            <a:avLst/>
          </a:prstGeom>
          <a:ln>
            <a:noFill/>
          </a:ln>
        </p:spPr>
      </p:pic>
      <p:sp>
        <p:nvSpPr>
          <p:cNvPr id="88" name="CustomShape 3"/>
          <p:cNvSpPr/>
          <p:nvPr/>
        </p:nvSpPr>
        <p:spPr>
          <a:xfrm>
            <a:off x="4914360" y="758160"/>
            <a:ext cx="5326200" cy="326448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Addressing Churn in GE’s Healthcare IT Service</a:t>
            </a:r>
            <a:endParaRPr b="0" lang="en-US" sz="5400" spc="-1" strike="noStrike">
              <a:solidFill>
                <a:srgbClr val="2a6099"/>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360000" y="301320"/>
            <a:ext cx="9358920" cy="957600"/>
          </a:xfrm>
          <a:prstGeom prst="rect">
            <a:avLst/>
          </a:prstGeom>
          <a:noFill/>
          <a:ln>
            <a:noFill/>
          </a:ln>
        </p:spPr>
        <p:style>
          <a:lnRef idx="0"/>
          <a:fillRef idx="0"/>
          <a:effectRef idx="0"/>
          <a:fontRef idx="minor"/>
        </p:style>
      </p:sp>
      <p:pic>
        <p:nvPicPr>
          <p:cNvPr id="130" name="Picture 99_2" descr=""/>
          <p:cNvPicPr/>
          <p:nvPr/>
        </p:nvPicPr>
        <p:blipFill>
          <a:blip r:embed="rId1"/>
          <a:stretch/>
        </p:blipFill>
        <p:spPr>
          <a:xfrm>
            <a:off x="8930160" y="274320"/>
            <a:ext cx="944640" cy="944640"/>
          </a:xfrm>
          <a:prstGeom prst="rect">
            <a:avLst/>
          </a:prstGeom>
          <a:ln>
            <a:noFill/>
          </a:ln>
        </p:spPr>
      </p:pic>
      <p:sp>
        <p:nvSpPr>
          <p:cNvPr id="131"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Source Data Set</a:t>
            </a:r>
            <a:endParaRPr b="0" lang="en-US" sz="4900" spc="-1" strike="noStrike">
              <a:latin typeface="Arial"/>
            </a:endParaRPr>
          </a:p>
        </p:txBody>
      </p:sp>
      <p:sp>
        <p:nvSpPr>
          <p:cNvPr id="132" name="CustomShape 3"/>
          <p:cNvSpPr/>
          <p:nvPr/>
        </p:nvSpPr>
        <p:spPr>
          <a:xfrm>
            <a:off x="91440" y="1371600"/>
            <a:ext cx="9874800" cy="988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Derived monthly from data warehouse</a:t>
            </a:r>
            <a:endParaRPr b="0" lang="en-US" sz="2200" spc="-1" strike="noStrike">
              <a:latin typeface="Arial"/>
            </a:endParaRPr>
          </a:p>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After preliminary cleaning and removing redundant variables, the sample data set contains 850 observations of 58 fields</a:t>
            </a:r>
            <a:endParaRPr b="0" lang="en-US" sz="2200" spc="-1" strike="noStrike">
              <a:latin typeface="Arial"/>
            </a:endParaRPr>
          </a:p>
          <a:p>
            <a:pPr>
              <a:lnSpc>
                <a:spcPct val="100000"/>
              </a:lnSpc>
              <a:spcAft>
                <a:spcPts val="1414"/>
              </a:spcAft>
            </a:pPr>
            <a:endParaRPr b="0" lang="en-US" sz="2200" spc="-1" strike="noStrike">
              <a:latin typeface="Arial"/>
            </a:endParaRPr>
          </a:p>
          <a:p>
            <a:pPr marL="720">
              <a:lnSpc>
                <a:spcPct val="100000"/>
              </a:lnSpc>
              <a:spcAft>
                <a:spcPts val="1414"/>
              </a:spcAft>
            </a:pPr>
            <a:endParaRPr b="0" lang="en-US" sz="2200" spc="-1" strike="noStrike">
              <a:latin typeface="Arial"/>
            </a:endParaRPr>
          </a:p>
        </p:txBody>
      </p:sp>
      <p:pic>
        <p:nvPicPr>
          <p:cNvPr id="133" name="Picture 102_2" descr=""/>
          <p:cNvPicPr/>
          <p:nvPr/>
        </p:nvPicPr>
        <p:blipFill>
          <a:blip r:embed="rId2"/>
          <a:stretch/>
        </p:blipFill>
        <p:spPr>
          <a:xfrm>
            <a:off x="356400" y="3630600"/>
            <a:ext cx="9138960" cy="1788480"/>
          </a:xfrm>
          <a:prstGeom prst="rect">
            <a:avLst/>
          </a:prstGeom>
          <a:ln>
            <a:noFill/>
          </a:ln>
        </p:spPr>
      </p:pic>
      <p:sp>
        <p:nvSpPr>
          <p:cNvPr id="134" name="CustomShape 4"/>
          <p:cNvSpPr/>
          <p:nvPr/>
        </p:nvSpPr>
        <p:spPr>
          <a:xfrm>
            <a:off x="294840" y="3196440"/>
            <a:ext cx="893160" cy="366120"/>
          </a:xfrm>
          <a:prstGeom prst="rect">
            <a:avLst/>
          </a:prstGeom>
          <a:noFill/>
          <a:ln>
            <a:noFill/>
          </a:ln>
        </p:spPr>
        <p:style>
          <a:lnRef idx="0"/>
          <a:fillRef idx="0"/>
          <a:effectRef idx="0"/>
          <a:fontRef idx="minor"/>
        </p:style>
        <p:txBody>
          <a:bodyPr>
            <a:spAutoFit/>
          </a:bodyPr>
          <a:p>
            <a:pPr algn="ctr">
              <a:lnSpc>
                <a:spcPct val="100000"/>
              </a:lnSpc>
            </a:pPr>
            <a:r>
              <a:rPr b="0" lang="en-US" sz="1800" spc="-1" strike="noStrike">
                <a:solidFill>
                  <a:srgbClr val="000000"/>
                </a:solidFill>
                <a:latin typeface="Arial"/>
                <a:ea typeface="DejaVu Sans"/>
              </a:rPr>
              <a:t>ID</a:t>
            </a:r>
            <a:endParaRPr b="0" lang="en-US" sz="1800" spc="-1" strike="noStrike">
              <a:latin typeface="Arial"/>
            </a:endParaRPr>
          </a:p>
        </p:txBody>
      </p:sp>
      <p:sp>
        <p:nvSpPr>
          <p:cNvPr id="135" name="CustomShape 5"/>
          <p:cNvSpPr/>
          <p:nvPr/>
        </p:nvSpPr>
        <p:spPr>
          <a:xfrm>
            <a:off x="1554480" y="2919960"/>
            <a:ext cx="2575080" cy="640440"/>
          </a:xfrm>
          <a:prstGeom prst="rect">
            <a:avLst/>
          </a:prstGeom>
          <a:noFill/>
          <a:ln>
            <a:noFill/>
          </a:ln>
        </p:spPr>
        <p:style>
          <a:lnRef idx="0"/>
          <a:fillRef idx="0"/>
          <a:effectRef idx="0"/>
          <a:fontRef idx="minor"/>
        </p:style>
        <p:txBody>
          <a:bodyPr>
            <a:spAutoFit/>
          </a:bodyPr>
          <a:p>
            <a:pPr algn="ctr">
              <a:lnSpc>
                <a:spcPct val="100000"/>
              </a:lnSpc>
            </a:pPr>
            <a:r>
              <a:rPr b="0" lang="en-US" sz="1800" spc="-1" strike="noStrike">
                <a:solidFill>
                  <a:srgbClr val="000000"/>
                </a:solidFill>
                <a:latin typeface="Arial"/>
                <a:ea typeface="DejaVu Sans"/>
              </a:rPr>
              <a:t>17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Personal/Demographic</a:t>
            </a:r>
            <a:endParaRPr b="0" lang="en-US" sz="1800" spc="-1" strike="noStrike">
              <a:latin typeface="Arial"/>
            </a:endParaRPr>
          </a:p>
        </p:txBody>
      </p:sp>
      <p:sp>
        <p:nvSpPr>
          <p:cNvPr id="136" name="CustomShape 6"/>
          <p:cNvSpPr/>
          <p:nvPr/>
        </p:nvSpPr>
        <p:spPr>
          <a:xfrm>
            <a:off x="4616280" y="2919960"/>
            <a:ext cx="3339000" cy="640440"/>
          </a:xfrm>
          <a:prstGeom prst="rect">
            <a:avLst/>
          </a:prstGeom>
          <a:noFill/>
          <a:ln>
            <a:noFill/>
          </a:ln>
        </p:spPr>
        <p:style>
          <a:lnRef idx="0"/>
          <a:fillRef idx="0"/>
          <a:effectRef idx="0"/>
          <a:fontRef idx="minor"/>
        </p:style>
        <p:txBody>
          <a:bodyPr>
            <a:spAutoFit/>
          </a:bodyPr>
          <a:p>
            <a:pPr algn="ctr">
              <a:lnSpc>
                <a:spcPct val="100000"/>
              </a:lnSpc>
            </a:pPr>
            <a:r>
              <a:rPr b="0" lang="en-US" sz="1800" spc="-1" strike="noStrike">
                <a:solidFill>
                  <a:srgbClr val="000000"/>
                </a:solidFill>
                <a:latin typeface="Arial"/>
                <a:ea typeface="DejaVu Sans"/>
              </a:rPr>
              <a:t>39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Usage/Subscription/Equipment</a:t>
            </a:r>
            <a:endParaRPr b="0" lang="en-US" sz="1800" spc="-1" strike="noStrike">
              <a:latin typeface="Arial"/>
            </a:endParaRPr>
          </a:p>
        </p:txBody>
      </p:sp>
      <p:sp>
        <p:nvSpPr>
          <p:cNvPr id="137" name="CustomShape 7"/>
          <p:cNvSpPr/>
          <p:nvPr/>
        </p:nvSpPr>
        <p:spPr>
          <a:xfrm>
            <a:off x="8520480" y="2919960"/>
            <a:ext cx="1224720" cy="640440"/>
          </a:xfrm>
          <a:prstGeom prst="rect">
            <a:avLst/>
          </a:prstGeom>
          <a:noFill/>
          <a:ln>
            <a:noFill/>
          </a:ln>
        </p:spPr>
        <p:style>
          <a:lnRef idx="0"/>
          <a:fillRef idx="0"/>
          <a:effectRef idx="0"/>
          <a:fontRef idx="minor"/>
        </p:style>
        <p:txBody>
          <a:bodyPr>
            <a:spAutoFit/>
          </a:bodyPr>
          <a:p>
            <a:pPr algn="ctr">
              <a:lnSpc>
                <a:spcPct val="100000"/>
              </a:lnSpc>
            </a:pPr>
            <a:r>
              <a:rPr b="0" lang="en-US" sz="1800" spc="-1" strike="noStrike">
                <a:solidFill>
                  <a:srgbClr val="000000"/>
                </a:solidFill>
                <a:latin typeface="Arial"/>
                <a:ea typeface="DejaVu Sans"/>
              </a:rPr>
              <a:t>Target</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Churned?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60000" y="301320"/>
            <a:ext cx="9358920" cy="957600"/>
          </a:xfrm>
          <a:prstGeom prst="rect">
            <a:avLst/>
          </a:prstGeom>
          <a:noFill/>
          <a:ln>
            <a:noFill/>
          </a:ln>
        </p:spPr>
        <p:style>
          <a:lnRef idx="0"/>
          <a:fillRef idx="0"/>
          <a:effectRef idx="0"/>
          <a:fontRef idx="minor"/>
        </p:style>
      </p:sp>
      <p:pic>
        <p:nvPicPr>
          <p:cNvPr id="139" name="Picture 89_8" descr=""/>
          <p:cNvPicPr/>
          <p:nvPr/>
        </p:nvPicPr>
        <p:blipFill>
          <a:blip r:embed="rId1"/>
          <a:stretch/>
        </p:blipFill>
        <p:spPr>
          <a:xfrm>
            <a:off x="8930160" y="274320"/>
            <a:ext cx="944640" cy="944640"/>
          </a:xfrm>
          <a:prstGeom prst="rect">
            <a:avLst/>
          </a:prstGeom>
          <a:ln>
            <a:noFill/>
          </a:ln>
        </p:spPr>
      </p:pic>
      <p:sp>
        <p:nvSpPr>
          <p:cNvPr id="140"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ID &amp; Target Data</a:t>
            </a:r>
            <a:endParaRPr b="0" lang="en-US" sz="4900" spc="-1" strike="noStrike">
              <a:latin typeface="Arial"/>
            </a:endParaRPr>
          </a:p>
        </p:txBody>
      </p:sp>
      <p:sp>
        <p:nvSpPr>
          <p:cNvPr id="141" name="CustomShape 3"/>
          <p:cNvSpPr/>
          <p:nvPr/>
        </p:nvSpPr>
        <p:spPr>
          <a:xfrm>
            <a:off x="640080" y="1280160"/>
            <a:ext cx="877824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Unique Identifier – Customer ID</a:t>
            </a:r>
            <a:endParaRPr b="0" lang="en-US" sz="2200" spc="-1" strike="noStrike">
              <a:latin typeface="Arial"/>
            </a:endParaRPr>
          </a:p>
          <a:p>
            <a:pPr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7 digits (e.g. 1000057)</a:t>
            </a:r>
            <a:endParaRPr b="0" lang="en-US" sz="2200" spc="-1" strike="noStrike">
              <a:latin typeface="Arial"/>
            </a:endParaRPr>
          </a:p>
          <a:p>
            <a:pPr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No duplicates</a:t>
            </a:r>
            <a:endParaRPr b="0" lang="en-US" sz="2200" spc="-1" strike="noStrike">
              <a:latin typeface="Arial"/>
            </a:endParaRPr>
          </a:p>
          <a:p>
            <a:pPr marL="720">
              <a:lnSpc>
                <a:spcPct val="100000"/>
              </a:lnSpc>
              <a:spcAft>
                <a:spcPts val="1414"/>
              </a:spcAft>
            </a:pP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Target – Churn</a:t>
            </a:r>
            <a:endParaRPr b="0" lang="en-US" sz="2200" spc="-1" strike="noStrike">
              <a:latin typeface="Arial"/>
            </a:endParaRPr>
          </a:p>
          <a:p>
            <a:pPr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Whether or not a customer churned</a:t>
            </a:r>
            <a:endParaRPr b="0" lang="en-US" sz="2200" spc="-1" strike="noStrike">
              <a:latin typeface="Arial"/>
            </a:endParaRPr>
          </a:p>
          <a:p>
            <a:pPr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1 = Yes / 0 = No</a:t>
            </a:r>
            <a:endParaRPr b="0" lang="en-US" sz="2200" spc="-1" strike="noStrike">
              <a:latin typeface="Arial"/>
            </a:endParaRPr>
          </a:p>
          <a:p>
            <a:pPr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Sample data set</a:t>
            </a:r>
            <a:endParaRPr b="0" lang="en-US" sz="2200" spc="-1" strike="noStrike">
              <a:latin typeface="Arial"/>
            </a:endParaRPr>
          </a:p>
          <a:p>
            <a:pPr lvl="1"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31% Yes</a:t>
            </a:r>
            <a:endParaRPr b="0" lang="en-US" sz="2200" spc="-1" strike="noStrike">
              <a:latin typeface="Arial"/>
            </a:endParaRPr>
          </a:p>
          <a:p>
            <a:pPr lvl="1" marL="2196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69% No</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60000" y="301320"/>
            <a:ext cx="9358920" cy="957600"/>
          </a:xfrm>
          <a:prstGeom prst="rect">
            <a:avLst/>
          </a:prstGeom>
          <a:noFill/>
          <a:ln>
            <a:noFill/>
          </a:ln>
        </p:spPr>
        <p:style>
          <a:lnRef idx="0"/>
          <a:fillRef idx="0"/>
          <a:effectRef idx="0"/>
          <a:fontRef idx="minor"/>
        </p:style>
      </p:sp>
      <p:pic>
        <p:nvPicPr>
          <p:cNvPr id="143" name="Picture 89_15" descr=""/>
          <p:cNvPicPr/>
          <p:nvPr/>
        </p:nvPicPr>
        <p:blipFill>
          <a:blip r:embed="rId1"/>
          <a:stretch/>
        </p:blipFill>
        <p:spPr>
          <a:xfrm>
            <a:off x="8930160" y="274320"/>
            <a:ext cx="944640" cy="944640"/>
          </a:xfrm>
          <a:prstGeom prst="rect">
            <a:avLst/>
          </a:prstGeom>
          <a:ln>
            <a:noFill/>
          </a:ln>
        </p:spPr>
      </p:pic>
      <p:sp>
        <p:nvSpPr>
          <p:cNvPr id="144"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Personal Data</a:t>
            </a:r>
            <a:endParaRPr b="0" lang="en-US" sz="4900" spc="-1" strike="noStrike">
              <a:latin typeface="Arial"/>
            </a:endParaRPr>
          </a:p>
        </p:txBody>
      </p:sp>
      <p:sp>
        <p:nvSpPr>
          <p:cNvPr id="145" name="CustomShape 3"/>
          <p:cNvSpPr/>
          <p:nvPr/>
        </p:nvSpPr>
        <p:spPr>
          <a:xfrm>
            <a:off x="365760" y="1463040"/>
            <a:ext cx="274320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55308d"/>
                </a:solidFill>
                <a:highlight>
                  <a:srgbClr val="ffffff"/>
                </a:highlight>
                <a:latin typeface="Noto Sans Regular"/>
                <a:ea typeface="DejaVu Sans"/>
              </a:rPr>
              <a:t>Income</a:t>
            </a:r>
            <a:endParaRPr b="0" lang="en-US" sz="2200" spc="-1" strike="noStrike">
              <a:latin typeface="Arial"/>
            </a:endParaRPr>
          </a:p>
          <a:p>
            <a:pPr marL="720">
              <a:lnSpc>
                <a:spcPct val="100000"/>
              </a:lnSpc>
              <a:spcAft>
                <a:spcPts val="1414"/>
              </a:spcAft>
            </a:pPr>
            <a:r>
              <a:rPr b="0" lang="en-US" sz="2200" spc="-1" strike="noStrike">
                <a:solidFill>
                  <a:srgbClr val="55308d"/>
                </a:solidFill>
                <a:highlight>
                  <a:srgbClr val="ffffff"/>
                </a:highlight>
                <a:latin typeface="Noto Sans Regular"/>
                <a:ea typeface="DejaVu Sans"/>
              </a:rPr>
              <a:t>Age (primary)</a:t>
            </a:r>
            <a:endParaRPr b="0" lang="en-US" sz="2200" spc="-1" strike="noStrike">
              <a:latin typeface="Arial"/>
            </a:endParaRPr>
          </a:p>
          <a:p>
            <a:pPr marL="720">
              <a:lnSpc>
                <a:spcPct val="100000"/>
              </a:lnSpc>
              <a:spcAft>
                <a:spcPts val="1414"/>
              </a:spcAft>
            </a:pPr>
            <a:r>
              <a:rPr b="0" lang="en-US" sz="2200" spc="-1" strike="noStrike">
                <a:solidFill>
                  <a:srgbClr val="55308d"/>
                </a:solidFill>
                <a:highlight>
                  <a:srgbClr val="ffffff"/>
                </a:highlight>
                <a:latin typeface="Noto Sans Regular"/>
                <a:ea typeface="DejaVu Sans"/>
              </a:rPr>
              <a:t>Age (secondary)</a:t>
            </a:r>
            <a:endParaRPr b="0" lang="en-US" sz="2200" spc="-1" strike="noStrike">
              <a:latin typeface="Arial"/>
            </a:endParaRPr>
          </a:p>
          <a:p>
            <a:pPr marL="720">
              <a:lnSpc>
                <a:spcPct val="100000"/>
              </a:lnSpc>
              <a:spcAft>
                <a:spcPts val="1414"/>
              </a:spcAft>
            </a:pPr>
            <a:r>
              <a:rPr b="0" lang="en-US" sz="2200" spc="-1" strike="noStrike">
                <a:solidFill>
                  <a:srgbClr val="55308d"/>
                </a:solidFill>
                <a:highlight>
                  <a:srgbClr val="ffffff"/>
                </a:highlight>
                <a:latin typeface="Noto Sans Regular"/>
                <a:ea typeface="DejaVu Sans"/>
              </a:rPr>
              <a:t>Credit adjustments</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Credit rating</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Location type</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Area code</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Occupation</a:t>
            </a:r>
            <a:endParaRPr b="0" lang="en-US" sz="2200" spc="-1" strike="noStrike">
              <a:latin typeface="Arial"/>
            </a:endParaRPr>
          </a:p>
          <a:p>
            <a:pPr marL="720">
              <a:lnSpc>
                <a:spcPct val="100000"/>
              </a:lnSpc>
              <a:spcAft>
                <a:spcPts val="1414"/>
              </a:spcAft>
            </a:pPr>
            <a:r>
              <a:rPr b="0" lang="en-US" sz="2200" spc="-1" strike="noStrike">
                <a:solidFill>
                  <a:srgbClr val="ff8000"/>
                </a:solidFill>
                <a:highlight>
                  <a:srgbClr val="ffffff"/>
                </a:highlight>
                <a:latin typeface="Noto Sans Regular"/>
                <a:ea typeface="DejaVu Sans"/>
              </a:rPr>
              <a:t>Marital status</a:t>
            </a:r>
            <a:endParaRPr b="0" lang="en-US" sz="2200" spc="-1" strike="noStrike">
              <a:latin typeface="Arial"/>
            </a:endParaRPr>
          </a:p>
        </p:txBody>
      </p:sp>
      <p:sp>
        <p:nvSpPr>
          <p:cNvPr id="146" name="CustomShape 4"/>
          <p:cNvSpPr/>
          <p:nvPr/>
        </p:nvSpPr>
        <p:spPr>
          <a:xfrm>
            <a:off x="3383280" y="1463040"/>
            <a:ext cx="228600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127622"/>
                </a:solidFill>
                <a:highlight>
                  <a:srgbClr val="ffffff"/>
                </a:highlight>
                <a:latin typeface="Noto Sans Regular"/>
                <a:ea typeface="DejaVu Sans"/>
              </a:rPr>
              <a:t>Home owner</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Known traveler</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PC owner</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Credit card user</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Children</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Motorcycle</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Truck</a:t>
            </a:r>
            <a:endParaRPr b="0" lang="en-US" sz="2200" spc="-1" strike="noStrike">
              <a:solidFill>
                <a:srgbClr val="127622"/>
              </a:solidFill>
              <a:latin typeface="Arial"/>
            </a:endParaRPr>
          </a:p>
          <a:p>
            <a:pPr marL="720">
              <a:lnSpc>
                <a:spcPct val="100000"/>
              </a:lnSpc>
              <a:spcAft>
                <a:spcPts val="1414"/>
              </a:spcAft>
            </a:pPr>
            <a:r>
              <a:rPr b="0" lang="en-US" sz="2200" spc="-1" strike="noStrike">
                <a:solidFill>
                  <a:srgbClr val="127622"/>
                </a:solidFill>
                <a:highlight>
                  <a:srgbClr val="ffffff"/>
                </a:highlight>
                <a:latin typeface="Noto Sans Regular"/>
                <a:ea typeface="DejaVu Sans"/>
              </a:rPr>
              <a:t>RV</a:t>
            </a:r>
            <a:endParaRPr b="0" lang="en-US" sz="2200" spc="-1" strike="noStrike">
              <a:solidFill>
                <a:srgbClr val="127622"/>
              </a:solidFill>
              <a:latin typeface="Arial"/>
            </a:endParaRPr>
          </a:p>
        </p:txBody>
      </p:sp>
      <p:sp>
        <p:nvSpPr>
          <p:cNvPr id="147" name="TextShape 5"/>
          <p:cNvSpPr txBox="1"/>
          <p:nvPr/>
        </p:nvSpPr>
        <p:spPr>
          <a:xfrm>
            <a:off x="182880" y="182880"/>
            <a:ext cx="2103120" cy="858240"/>
          </a:xfrm>
          <a:prstGeom prst="rect">
            <a:avLst/>
          </a:prstGeom>
          <a:noFill/>
          <a:ln>
            <a:noFill/>
          </a:ln>
        </p:spPr>
        <p:txBody>
          <a:bodyPr lIns="90000" rIns="90000" tIns="45000" bIns="45000">
            <a:noAutofit/>
          </a:bodyPr>
          <a:p>
            <a:r>
              <a:rPr b="0" lang="en-US" sz="1800" spc="-1" strike="noStrike">
                <a:solidFill>
                  <a:srgbClr val="55308d"/>
                </a:solidFill>
                <a:latin typeface="Arial"/>
              </a:rPr>
              <a:t>Numeric</a:t>
            </a:r>
            <a:endParaRPr b="0" lang="en-US" sz="1800" spc="-1" strike="noStrike">
              <a:latin typeface="Arial"/>
            </a:endParaRPr>
          </a:p>
          <a:p>
            <a:r>
              <a:rPr b="0" lang="en-US" sz="1800" spc="-1" strike="noStrike">
                <a:solidFill>
                  <a:srgbClr val="ff8000"/>
                </a:solidFill>
                <a:latin typeface="Arial"/>
              </a:rPr>
              <a:t>Categorical</a:t>
            </a:r>
            <a:endParaRPr b="0" lang="en-US" sz="1800" spc="-1" strike="noStrike">
              <a:latin typeface="Arial"/>
            </a:endParaRPr>
          </a:p>
          <a:p>
            <a:r>
              <a:rPr b="0" lang="en-US" sz="1800" spc="-1" strike="noStrike">
                <a:solidFill>
                  <a:srgbClr val="127622"/>
                </a:solidFill>
                <a:latin typeface="Arial"/>
              </a:rPr>
              <a:t>Binary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360000" y="301320"/>
            <a:ext cx="9358920" cy="957600"/>
          </a:xfrm>
          <a:prstGeom prst="rect">
            <a:avLst/>
          </a:prstGeom>
          <a:noFill/>
          <a:ln>
            <a:noFill/>
          </a:ln>
        </p:spPr>
        <p:style>
          <a:lnRef idx="0"/>
          <a:fillRef idx="0"/>
          <a:effectRef idx="0"/>
          <a:fontRef idx="minor"/>
        </p:style>
      </p:sp>
      <p:pic>
        <p:nvPicPr>
          <p:cNvPr id="149" name="Picture 89_9" descr=""/>
          <p:cNvPicPr/>
          <p:nvPr/>
        </p:nvPicPr>
        <p:blipFill>
          <a:blip r:embed="rId1"/>
          <a:stretch/>
        </p:blipFill>
        <p:spPr>
          <a:xfrm>
            <a:off x="8930160" y="274320"/>
            <a:ext cx="944640" cy="944640"/>
          </a:xfrm>
          <a:prstGeom prst="rect">
            <a:avLst/>
          </a:prstGeom>
          <a:ln>
            <a:noFill/>
          </a:ln>
        </p:spPr>
      </p:pic>
      <p:sp>
        <p:nvSpPr>
          <p:cNvPr id="150"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Usage Data</a:t>
            </a:r>
            <a:endParaRPr b="0" lang="en-US" sz="4900" spc="-1" strike="noStrike">
              <a:latin typeface="Arial"/>
            </a:endParaRPr>
          </a:p>
        </p:txBody>
      </p:sp>
      <p:sp>
        <p:nvSpPr>
          <p:cNvPr id="151" name="CustomShape 3"/>
          <p:cNvSpPr/>
          <p:nvPr/>
        </p:nvSpPr>
        <p:spPr>
          <a:xfrm>
            <a:off x="365760" y="1463040"/>
            <a:ext cx="274320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use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minutes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Director assisted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Blocked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Dropped+Blocked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Unanswered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forwarding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waiting</a:t>
            </a:r>
            <a:endParaRPr b="0" lang="en-US" sz="1800" spc="-1" strike="noStrike">
              <a:latin typeface="Arial"/>
            </a:endParaRPr>
          </a:p>
        </p:txBody>
      </p:sp>
      <p:sp>
        <p:nvSpPr>
          <p:cNvPr id="152" name="CustomShape 4"/>
          <p:cNvSpPr/>
          <p:nvPr/>
        </p:nvSpPr>
        <p:spPr>
          <a:xfrm>
            <a:off x="3383280" y="1463040"/>
            <a:ext cx="283464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Overage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Roaming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Customer care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Threeway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received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Outgoing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Incoming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Peak voice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Off-peak voice calls</a:t>
            </a:r>
            <a:endParaRPr b="0" lang="en-US" sz="1800" spc="-1" strike="noStrike">
              <a:latin typeface="Arial"/>
            </a:endParaRPr>
          </a:p>
        </p:txBody>
      </p:sp>
      <p:sp>
        <p:nvSpPr>
          <p:cNvPr id="153" name="TextShape 5"/>
          <p:cNvSpPr txBox="1"/>
          <p:nvPr/>
        </p:nvSpPr>
        <p:spPr>
          <a:xfrm>
            <a:off x="182880" y="182880"/>
            <a:ext cx="2103120" cy="858240"/>
          </a:xfrm>
          <a:prstGeom prst="rect">
            <a:avLst/>
          </a:prstGeom>
          <a:noFill/>
          <a:ln>
            <a:noFill/>
          </a:ln>
        </p:spPr>
        <p:txBody>
          <a:bodyPr lIns="90000" rIns="90000" tIns="45000" bIns="45000">
            <a:noAutofit/>
          </a:bodyPr>
          <a:p>
            <a:r>
              <a:rPr b="0" lang="en-US" sz="1800" spc="-1" strike="noStrike">
                <a:solidFill>
                  <a:srgbClr val="55308d"/>
                </a:solidFill>
                <a:latin typeface="Arial"/>
              </a:rPr>
              <a:t>Numeric</a:t>
            </a:r>
            <a:endParaRPr b="0" lang="en-US" sz="1800" spc="-1" strike="noStrike">
              <a:latin typeface="Arial"/>
            </a:endParaRPr>
          </a:p>
          <a:p>
            <a:r>
              <a:rPr b="0" lang="en-US" sz="1800" spc="-1" strike="noStrike">
                <a:solidFill>
                  <a:srgbClr val="ff8000"/>
                </a:solidFill>
                <a:latin typeface="Arial"/>
              </a:rPr>
              <a:t>Categorical</a:t>
            </a:r>
            <a:endParaRPr b="0" lang="en-US" sz="1800" spc="-1" strike="noStrike">
              <a:latin typeface="Arial"/>
            </a:endParaRPr>
          </a:p>
          <a:p>
            <a:r>
              <a:rPr b="0" lang="en-US" sz="1800" spc="-1" strike="noStrike">
                <a:solidFill>
                  <a:srgbClr val="127622"/>
                </a:solidFill>
                <a:latin typeface="Arial"/>
              </a:rPr>
              <a:t>Binary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360000" y="301320"/>
            <a:ext cx="9358920" cy="957600"/>
          </a:xfrm>
          <a:prstGeom prst="rect">
            <a:avLst/>
          </a:prstGeom>
          <a:noFill/>
          <a:ln>
            <a:noFill/>
          </a:ln>
        </p:spPr>
        <p:style>
          <a:lnRef idx="0"/>
          <a:fillRef idx="0"/>
          <a:effectRef idx="0"/>
          <a:fontRef idx="minor"/>
        </p:style>
      </p:sp>
      <p:pic>
        <p:nvPicPr>
          <p:cNvPr id="155" name="Picture 89_10" descr=""/>
          <p:cNvPicPr/>
          <p:nvPr/>
        </p:nvPicPr>
        <p:blipFill>
          <a:blip r:embed="rId1"/>
          <a:stretch/>
        </p:blipFill>
        <p:spPr>
          <a:xfrm>
            <a:off x="8930160" y="274320"/>
            <a:ext cx="944640" cy="944640"/>
          </a:xfrm>
          <a:prstGeom prst="rect">
            <a:avLst/>
          </a:prstGeom>
          <a:ln>
            <a:noFill/>
          </a:ln>
        </p:spPr>
      </p:pic>
      <p:sp>
        <p:nvSpPr>
          <p:cNvPr id="156"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Subscription Data</a:t>
            </a:r>
            <a:endParaRPr b="0" lang="en-US" sz="4900" spc="-1" strike="noStrike">
              <a:latin typeface="Arial"/>
            </a:endParaRPr>
          </a:p>
        </p:txBody>
      </p:sp>
      <p:sp>
        <p:nvSpPr>
          <p:cNvPr id="157" name="CustomShape 3"/>
          <p:cNvSpPr/>
          <p:nvPr/>
        </p:nvSpPr>
        <p:spPr>
          <a:xfrm>
            <a:off x="365760" y="1463040"/>
            <a:ext cx="274320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Recurring charge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Months active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Active subscribers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Unique subscribers</a:t>
            </a:r>
            <a:endParaRPr b="0" lang="en-US" sz="1800" spc="-1" strike="noStrike">
              <a:latin typeface="Arial"/>
            </a:endParaRPr>
          </a:p>
        </p:txBody>
      </p:sp>
      <p:sp>
        <p:nvSpPr>
          <p:cNvPr id="158" name="TextShape 4"/>
          <p:cNvSpPr txBox="1"/>
          <p:nvPr/>
        </p:nvSpPr>
        <p:spPr>
          <a:xfrm>
            <a:off x="182880" y="182880"/>
            <a:ext cx="2103120" cy="858240"/>
          </a:xfrm>
          <a:prstGeom prst="rect">
            <a:avLst/>
          </a:prstGeom>
          <a:noFill/>
          <a:ln>
            <a:noFill/>
          </a:ln>
        </p:spPr>
        <p:txBody>
          <a:bodyPr lIns="90000" rIns="90000" tIns="45000" bIns="45000">
            <a:noAutofit/>
          </a:bodyPr>
          <a:p>
            <a:r>
              <a:rPr b="0" lang="en-US" sz="1800" spc="-1" strike="noStrike">
                <a:solidFill>
                  <a:srgbClr val="55308d"/>
                </a:solidFill>
                <a:latin typeface="Arial"/>
              </a:rPr>
              <a:t>Numeric</a:t>
            </a:r>
            <a:endParaRPr b="0" lang="en-US" sz="1800" spc="-1" strike="noStrike">
              <a:latin typeface="Arial"/>
            </a:endParaRPr>
          </a:p>
          <a:p>
            <a:r>
              <a:rPr b="0" lang="en-US" sz="1800" spc="-1" strike="noStrike">
                <a:solidFill>
                  <a:srgbClr val="ff8000"/>
                </a:solidFill>
                <a:latin typeface="Arial"/>
              </a:rPr>
              <a:t>Categorical</a:t>
            </a:r>
            <a:endParaRPr b="0" lang="en-US" sz="1800" spc="-1" strike="noStrike">
              <a:latin typeface="Arial"/>
            </a:endParaRPr>
          </a:p>
          <a:p>
            <a:r>
              <a:rPr b="0" lang="en-US" sz="1800" spc="-1" strike="noStrike">
                <a:solidFill>
                  <a:srgbClr val="127622"/>
                </a:solidFill>
                <a:latin typeface="Arial"/>
              </a:rPr>
              <a:t>Binary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360000" y="301320"/>
            <a:ext cx="9358920" cy="957600"/>
          </a:xfrm>
          <a:prstGeom prst="rect">
            <a:avLst/>
          </a:prstGeom>
          <a:noFill/>
          <a:ln>
            <a:noFill/>
          </a:ln>
        </p:spPr>
        <p:style>
          <a:lnRef idx="0"/>
          <a:fillRef idx="0"/>
          <a:effectRef idx="0"/>
          <a:fontRef idx="minor"/>
        </p:style>
      </p:sp>
      <p:pic>
        <p:nvPicPr>
          <p:cNvPr id="160" name="Picture 89_11" descr=""/>
          <p:cNvPicPr/>
          <p:nvPr/>
        </p:nvPicPr>
        <p:blipFill>
          <a:blip r:embed="rId1"/>
          <a:stretch/>
        </p:blipFill>
        <p:spPr>
          <a:xfrm>
            <a:off x="8930160" y="274320"/>
            <a:ext cx="944640" cy="944640"/>
          </a:xfrm>
          <a:prstGeom prst="rect">
            <a:avLst/>
          </a:prstGeom>
          <a:ln>
            <a:noFill/>
          </a:ln>
        </p:spPr>
      </p:pic>
      <p:sp>
        <p:nvSpPr>
          <p:cNvPr id="161"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Equipment Data</a:t>
            </a:r>
            <a:endParaRPr b="0" lang="en-US" sz="4900" spc="-1" strike="noStrike">
              <a:latin typeface="Arial"/>
            </a:endParaRPr>
          </a:p>
        </p:txBody>
      </p:sp>
      <p:sp>
        <p:nvSpPr>
          <p:cNvPr id="162" name="CustomShape 3"/>
          <p:cNvSpPr/>
          <p:nvPr/>
        </p:nvSpPr>
        <p:spPr>
          <a:xfrm>
            <a:off x="365760" y="1463040"/>
            <a:ext cx="274320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Set price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Phones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Models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Equipment days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Refurbished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Web capability</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yes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no</a:t>
            </a:r>
            <a:endParaRPr b="0" lang="en-US" sz="1800" spc="-1" strike="noStrike">
              <a:latin typeface="Arial"/>
            </a:endParaRPr>
          </a:p>
        </p:txBody>
      </p:sp>
      <p:sp>
        <p:nvSpPr>
          <p:cNvPr id="163" name="TextShape 4"/>
          <p:cNvSpPr txBox="1"/>
          <p:nvPr/>
        </p:nvSpPr>
        <p:spPr>
          <a:xfrm>
            <a:off x="182880" y="182880"/>
            <a:ext cx="2103120" cy="858240"/>
          </a:xfrm>
          <a:prstGeom prst="rect">
            <a:avLst/>
          </a:prstGeom>
          <a:noFill/>
          <a:ln>
            <a:noFill/>
          </a:ln>
        </p:spPr>
        <p:txBody>
          <a:bodyPr lIns="90000" rIns="90000" tIns="45000" bIns="45000">
            <a:noAutofit/>
          </a:bodyPr>
          <a:p>
            <a:r>
              <a:rPr b="0" lang="en-US" sz="1800" spc="-1" strike="noStrike">
                <a:solidFill>
                  <a:srgbClr val="55308d"/>
                </a:solidFill>
                <a:latin typeface="Arial"/>
              </a:rPr>
              <a:t>Numeric</a:t>
            </a:r>
            <a:endParaRPr b="0" lang="en-US" sz="1800" spc="-1" strike="noStrike">
              <a:latin typeface="Arial"/>
            </a:endParaRPr>
          </a:p>
          <a:p>
            <a:r>
              <a:rPr b="0" lang="en-US" sz="1800" spc="-1" strike="noStrike">
                <a:solidFill>
                  <a:srgbClr val="ff8000"/>
                </a:solidFill>
                <a:latin typeface="Arial"/>
              </a:rPr>
              <a:t>Categorical</a:t>
            </a:r>
            <a:endParaRPr b="0" lang="en-US" sz="1800" spc="-1" strike="noStrike">
              <a:latin typeface="Arial"/>
            </a:endParaRPr>
          </a:p>
          <a:p>
            <a:r>
              <a:rPr b="0" lang="en-US" sz="1800" spc="-1" strike="noStrike">
                <a:solidFill>
                  <a:srgbClr val="127622"/>
                </a:solidFill>
                <a:latin typeface="Arial"/>
              </a:rPr>
              <a:t>Binary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1645920" y="301320"/>
            <a:ext cx="6309360" cy="957600"/>
          </a:xfrm>
          <a:prstGeom prst="rect">
            <a:avLst/>
          </a:prstGeom>
          <a:noFill/>
          <a:ln>
            <a:noFill/>
          </a:ln>
        </p:spPr>
        <p:style>
          <a:lnRef idx="0"/>
          <a:fillRef idx="0"/>
          <a:effectRef idx="0"/>
          <a:fontRef idx="minor"/>
        </p:style>
      </p:sp>
      <p:pic>
        <p:nvPicPr>
          <p:cNvPr id="165" name="Picture 89_12" descr=""/>
          <p:cNvPicPr/>
          <p:nvPr/>
        </p:nvPicPr>
        <p:blipFill>
          <a:blip r:embed="rId1"/>
          <a:stretch/>
        </p:blipFill>
        <p:spPr>
          <a:xfrm>
            <a:off x="8930160" y="274320"/>
            <a:ext cx="944640" cy="944640"/>
          </a:xfrm>
          <a:prstGeom prst="rect">
            <a:avLst/>
          </a:prstGeom>
          <a:ln>
            <a:noFill/>
          </a:ln>
        </p:spPr>
      </p:pic>
      <p:sp>
        <p:nvSpPr>
          <p:cNvPr id="166" name="CustomShape 2"/>
          <p:cNvSpPr/>
          <p:nvPr/>
        </p:nvSpPr>
        <p:spPr>
          <a:xfrm>
            <a:off x="529560" y="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Service Data</a:t>
            </a:r>
            <a:endParaRPr b="0" lang="en-US" sz="4900" spc="-1" strike="noStrike">
              <a:latin typeface="Arial"/>
            </a:endParaRPr>
          </a:p>
        </p:txBody>
      </p:sp>
      <p:sp>
        <p:nvSpPr>
          <p:cNvPr id="167" name="CustomShape 3"/>
          <p:cNvSpPr/>
          <p:nvPr/>
        </p:nvSpPr>
        <p:spPr>
          <a:xfrm>
            <a:off x="365760" y="1463040"/>
            <a:ext cx="310896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Referrals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offers accepted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Retention call made</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Orders by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Responds to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Unsubscribed from mail</a:t>
            </a:r>
            <a:endParaRPr b="0" lang="en-US" sz="1800" spc="-1" strike="noStrike">
              <a:latin typeface="Arial"/>
            </a:endParaRPr>
          </a:p>
        </p:txBody>
      </p:sp>
      <p:sp>
        <p:nvSpPr>
          <p:cNvPr id="168" name="TextShape 4"/>
          <p:cNvSpPr txBox="1"/>
          <p:nvPr/>
        </p:nvSpPr>
        <p:spPr>
          <a:xfrm>
            <a:off x="182880" y="182880"/>
            <a:ext cx="2103120" cy="858240"/>
          </a:xfrm>
          <a:prstGeom prst="rect">
            <a:avLst/>
          </a:prstGeom>
          <a:noFill/>
          <a:ln>
            <a:noFill/>
          </a:ln>
        </p:spPr>
        <p:txBody>
          <a:bodyPr lIns="90000" rIns="90000" tIns="45000" bIns="45000">
            <a:noAutofit/>
          </a:bodyPr>
          <a:p>
            <a:r>
              <a:rPr b="0" lang="en-US" sz="1800" spc="-1" strike="noStrike">
                <a:solidFill>
                  <a:srgbClr val="55308d"/>
                </a:solidFill>
                <a:latin typeface="Arial"/>
              </a:rPr>
              <a:t>Numeric</a:t>
            </a:r>
            <a:endParaRPr b="0" lang="en-US" sz="1800" spc="-1" strike="noStrike">
              <a:latin typeface="Arial"/>
            </a:endParaRPr>
          </a:p>
          <a:p>
            <a:r>
              <a:rPr b="0" lang="en-US" sz="1800" spc="-1" strike="noStrike">
                <a:solidFill>
                  <a:srgbClr val="ff8000"/>
                </a:solidFill>
                <a:latin typeface="Arial"/>
              </a:rPr>
              <a:t>Categorical</a:t>
            </a:r>
            <a:endParaRPr b="0" lang="en-US" sz="1800" spc="-1" strike="noStrike">
              <a:latin typeface="Arial"/>
            </a:endParaRPr>
          </a:p>
          <a:p>
            <a:r>
              <a:rPr b="0" lang="en-US" sz="1800" spc="-1" strike="noStrike">
                <a:solidFill>
                  <a:srgbClr val="127622"/>
                </a:solidFill>
                <a:latin typeface="Arial"/>
              </a:rPr>
              <a:t>Binary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9" name="CustomShape 1"/>
          <p:cNvSpPr/>
          <p:nvPr/>
        </p:nvSpPr>
        <p:spPr>
          <a:xfrm>
            <a:off x="365760" y="4023360"/>
            <a:ext cx="9358920" cy="3383280"/>
          </a:xfrm>
          <a:prstGeom prst="rect">
            <a:avLst/>
          </a:prstGeom>
          <a:noFill/>
          <a:ln>
            <a:noFill/>
          </a:ln>
        </p:spPr>
        <p:style>
          <a:lnRef idx="0"/>
          <a:fillRef idx="0"/>
          <a:effectRef idx="0"/>
          <a:fontRef idx="minor"/>
        </p:style>
      </p:sp>
      <p:sp>
        <p:nvSpPr>
          <p:cNvPr id="170" name="CustomShape 2"/>
          <p:cNvSpPr/>
          <p:nvPr/>
        </p:nvSpPr>
        <p:spPr>
          <a:xfrm>
            <a:off x="360000" y="5220000"/>
            <a:ext cx="9358920" cy="1978920"/>
          </a:xfrm>
          <a:prstGeom prst="rect">
            <a:avLst/>
          </a:prstGeom>
          <a:noFill/>
          <a:ln>
            <a:noFill/>
          </a:ln>
        </p:spPr>
        <p:style>
          <a:lnRef idx="0"/>
          <a:fillRef idx="0"/>
          <a:effectRef idx="0"/>
          <a:fontRef idx="minor"/>
        </p:style>
      </p:sp>
      <p:sp>
        <p:nvSpPr>
          <p:cNvPr id="171" name="CustomShape 3"/>
          <p:cNvSpPr/>
          <p:nvPr/>
        </p:nvSpPr>
        <p:spPr>
          <a:xfrm>
            <a:off x="2236320" y="4015080"/>
            <a:ext cx="6941160" cy="8366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Preparation</a:t>
            </a:r>
            <a:endParaRPr b="0" lang="en-US" sz="5400" spc="-1" strike="noStrike">
              <a:solidFill>
                <a:srgbClr val="2a6099"/>
              </a:solidFill>
              <a:latin typeface="Arial"/>
            </a:endParaRPr>
          </a:p>
        </p:txBody>
      </p:sp>
      <p:pic>
        <p:nvPicPr>
          <p:cNvPr id="172" name="Picture 89_13" descr=""/>
          <p:cNvPicPr/>
          <p:nvPr/>
        </p:nvPicPr>
        <p:blipFill>
          <a:blip r:embed="rId1"/>
          <a:stretch/>
        </p:blipFill>
        <p:spPr>
          <a:xfrm>
            <a:off x="8930160" y="274320"/>
            <a:ext cx="944640" cy="944640"/>
          </a:xfrm>
          <a:prstGeom prst="rect">
            <a:avLst/>
          </a:prstGeom>
          <a:ln>
            <a:noFill/>
          </a:ln>
        </p:spPr>
      </p:pic>
      <p:pic>
        <p:nvPicPr>
          <p:cNvPr id="173" name="" descr=""/>
          <p:cNvPicPr/>
          <p:nvPr/>
        </p:nvPicPr>
        <p:blipFill>
          <a:blip r:embed="rId2"/>
          <a:stretch/>
        </p:blipFill>
        <p:spPr>
          <a:xfrm>
            <a:off x="3566160" y="522000"/>
            <a:ext cx="3108960" cy="3044160"/>
          </a:xfrm>
          <a:prstGeom prst="rect">
            <a:avLst/>
          </a:prstGeom>
          <a:ln>
            <a:noFill/>
          </a:ln>
        </p:spPr>
      </p:pic>
      <p:sp>
        <p:nvSpPr>
          <p:cNvPr id="174" name="Line 4"/>
          <p:cNvSpPr/>
          <p:nvPr/>
        </p:nvSpPr>
        <p:spPr>
          <a:xfrm>
            <a:off x="4572000" y="8229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oAutofit/>
          </a:bodyPr>
          <a:p>
            <a:pPr algn="ctr"/>
            <a:r>
              <a:rPr b="1" lang="en-US" sz="1800" spc="-1" strike="noStrike">
                <a:solidFill>
                  <a:srgbClr val="ffffff"/>
                </a:solidFill>
                <a:latin typeface="Arial"/>
              </a:rPr>
              <a:t>Phase 3</a:t>
            </a:r>
            <a:endParaRPr b="0" lang="en-US" sz="1800" spc="-1" strike="noStrike">
              <a:latin typeface="Arial"/>
            </a:endParaRPr>
          </a:p>
        </p:txBody>
      </p:sp>
      <p:sp>
        <p:nvSpPr>
          <p:cNvPr id="175" name="TextShape 5"/>
          <p:cNvSpPr txBox="1"/>
          <p:nvPr/>
        </p:nvSpPr>
        <p:spPr>
          <a:xfrm>
            <a:off x="3474720" y="5641920"/>
            <a:ext cx="3408480" cy="886320"/>
          </a:xfrm>
          <a:prstGeom prst="rect">
            <a:avLst/>
          </a:prstGeom>
          <a:noFill/>
          <a:ln>
            <a:noFill/>
          </a:ln>
        </p:spPr>
        <p:txBody>
          <a:bodyPr lIns="90000" rIns="90000" tIns="45000" bIns="45000">
            <a:noAutofit/>
          </a:bodyPr>
          <a:p>
            <a:pPr>
              <a:lnSpc>
                <a:spcPct val="100000"/>
              </a:lnSpc>
            </a:pPr>
            <a:r>
              <a:rPr b="0" lang="en-US" sz="1800" spc="-1" strike="noStrike">
                <a:solidFill>
                  <a:srgbClr val="2a6099"/>
                </a:solidFill>
                <a:latin typeface="Noto Sans Light"/>
                <a:ea typeface="DejaVu Sans"/>
              </a:rPr>
              <a:t>1. Reading/Cleaning Data </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Handling Missing Values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Dimensionality Reduction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360000" y="301320"/>
            <a:ext cx="9358920" cy="957600"/>
          </a:xfrm>
          <a:prstGeom prst="rect">
            <a:avLst/>
          </a:prstGeom>
          <a:noFill/>
          <a:ln>
            <a:noFill/>
          </a:ln>
        </p:spPr>
        <p:style>
          <a:lnRef idx="0"/>
          <a:fillRef idx="0"/>
          <a:effectRef idx="0"/>
          <a:fontRef idx="minor"/>
        </p:style>
      </p:sp>
      <p:pic>
        <p:nvPicPr>
          <p:cNvPr id="177" name="Picture 89_14" descr=""/>
          <p:cNvPicPr/>
          <p:nvPr/>
        </p:nvPicPr>
        <p:blipFill>
          <a:blip r:embed="rId1"/>
          <a:stretch/>
        </p:blipFill>
        <p:spPr>
          <a:xfrm>
            <a:off x="8930160" y="274320"/>
            <a:ext cx="944640" cy="944640"/>
          </a:xfrm>
          <a:prstGeom prst="rect">
            <a:avLst/>
          </a:prstGeom>
          <a:ln>
            <a:noFill/>
          </a:ln>
        </p:spPr>
      </p:pic>
      <p:sp>
        <p:nvSpPr>
          <p:cNvPr id="178"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Reading/Cleaning Data</a:t>
            </a:r>
            <a:endParaRPr b="0" lang="en-US" sz="4900" spc="-1" strike="noStrike">
              <a:latin typeface="Arial"/>
            </a:endParaRPr>
          </a:p>
        </p:txBody>
      </p:sp>
      <p:sp>
        <p:nvSpPr>
          <p:cNvPr id="179" name="CustomShape 3"/>
          <p:cNvSpPr/>
          <p:nvPr/>
        </p:nvSpPr>
        <p:spPr>
          <a:xfrm>
            <a:off x="731520" y="2103120"/>
            <a:ext cx="8686800" cy="320040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2200" spc="-1" strike="noStrike">
                <a:solidFill>
                  <a:srgbClr val="2c3e50"/>
                </a:solidFill>
                <a:highlight>
                  <a:srgbClr val="ffffff"/>
                </a:highlight>
                <a:latin typeface="Noto Sans Regular"/>
                <a:ea typeface="DejaVu Sans"/>
              </a:rPr>
              <a:t>Step 1 - Read source data from .csv file</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2 - Rename ‘Column 45’ to ‘PRZM_NUM’</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3 - Create factor and integer fields from CHURN</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4 - Create categorical fields for marital status, occupation, and location type (PRZM)</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Step 5 - Drop redundant columns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60000" y="301320"/>
            <a:ext cx="9358920" cy="957600"/>
          </a:xfrm>
          <a:prstGeom prst="rect">
            <a:avLst/>
          </a:prstGeom>
          <a:noFill/>
          <a:ln>
            <a:noFill/>
          </a:ln>
        </p:spPr>
        <p:style>
          <a:lnRef idx="0"/>
          <a:fillRef idx="0"/>
          <a:effectRef idx="0"/>
          <a:fontRef idx="minor"/>
        </p:style>
      </p:sp>
      <p:pic>
        <p:nvPicPr>
          <p:cNvPr id="181" name="Picture 89_16" descr=""/>
          <p:cNvPicPr/>
          <p:nvPr/>
        </p:nvPicPr>
        <p:blipFill>
          <a:blip r:embed="rId1"/>
          <a:stretch/>
        </p:blipFill>
        <p:spPr>
          <a:xfrm>
            <a:off x="8930160" y="274320"/>
            <a:ext cx="944640" cy="944640"/>
          </a:xfrm>
          <a:prstGeom prst="rect">
            <a:avLst/>
          </a:prstGeom>
          <a:ln>
            <a:noFill/>
          </a:ln>
        </p:spPr>
      </p:pic>
      <p:sp>
        <p:nvSpPr>
          <p:cNvPr id="182"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Handling Missing Values</a:t>
            </a:r>
            <a:endParaRPr b="0" lang="en-US" sz="4900" spc="-1" strike="noStrike">
              <a:latin typeface="Arial"/>
            </a:endParaRPr>
          </a:p>
        </p:txBody>
      </p:sp>
      <p:sp>
        <p:nvSpPr>
          <p:cNvPr id="183" name="CustomShape 3"/>
          <p:cNvSpPr/>
          <p:nvPr/>
        </p:nvSpPr>
        <p:spPr>
          <a:xfrm>
            <a:off x="365760" y="1920240"/>
            <a:ext cx="3108960" cy="30175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non-null values</a:t>
            </a:r>
            <a:endParaRPr b="0" lang="en-US" sz="1400" spc="-1" strike="noStrike">
              <a:solidFill>
                <a:srgbClr val="000000"/>
              </a:solidFill>
              <a:latin typeface="Arial"/>
            </a:endParaRPr>
          </a:p>
          <a:p>
            <a:pPr marL="720" algn="ctr">
              <a:lnSpc>
                <a:spcPct val="100000"/>
              </a:lnSpc>
              <a:spcAft>
                <a:spcPts val="1414"/>
              </a:spcAft>
            </a:pP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REVENUE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MOU</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RECCHRGE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DIRECTAS</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OVERAGE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ROAM</a:t>
            </a:r>
            <a:endParaRPr b="0" lang="en-US" sz="1400" spc="-1" strike="noStrike">
              <a:solidFill>
                <a:srgbClr val="000000"/>
              </a:solidFill>
              <a:latin typeface="Arial"/>
            </a:endParaRPr>
          </a:p>
        </p:txBody>
      </p:sp>
      <p:sp>
        <p:nvSpPr>
          <p:cNvPr id="184" name="CustomShape 4"/>
          <p:cNvSpPr/>
          <p:nvPr/>
        </p:nvSpPr>
        <p:spPr>
          <a:xfrm>
            <a:off x="4297680" y="1920240"/>
            <a:ext cx="310896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non-zero values</a:t>
            </a:r>
            <a:endParaRPr b="0" lang="en-US" sz="1400" spc="-1" strike="noStrike">
              <a:solidFill>
                <a:srgbClr val="000000"/>
              </a:solidFill>
              <a:latin typeface="Arial"/>
            </a:endParaRPr>
          </a:p>
          <a:p>
            <a:pPr marL="720" algn="ctr">
              <a:lnSpc>
                <a:spcPct val="100000"/>
              </a:lnSpc>
              <a:spcAft>
                <a:spcPts val="1414"/>
              </a:spcAft>
            </a:pP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AGE1</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AGE2</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INCOME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SETPRC</a:t>
            </a:r>
            <a:endParaRPr b="0" lang="en-US" sz="1400" spc="-1" strike="noStrike">
              <a:solidFill>
                <a:srgbClr val="000000"/>
              </a:solidFill>
              <a:latin typeface="Arial"/>
            </a:endParaRPr>
          </a:p>
        </p:txBody>
      </p:sp>
      <p:sp>
        <p:nvSpPr>
          <p:cNvPr id="185" name="CustomShape 5"/>
          <p:cNvSpPr/>
          <p:nvPr/>
        </p:nvSpPr>
        <p:spPr>
          <a:xfrm>
            <a:off x="8321040" y="1920240"/>
            <a:ext cx="1188720" cy="28346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zero</a:t>
            </a:r>
            <a:endParaRPr b="0" lang="en-US" sz="1400" spc="-1" strike="noStrike">
              <a:solidFill>
                <a:srgbClr val="000000"/>
              </a:solidFill>
              <a:latin typeface="Arial"/>
            </a:endParaRPr>
          </a:p>
          <a:p>
            <a:pPr marL="720" algn="ctr">
              <a:lnSpc>
                <a:spcPct val="100000"/>
              </a:lnSpc>
              <a:spcAft>
                <a:spcPts val="1414"/>
              </a:spcAft>
            </a:pP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CHANGEM</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CHANGER</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 name="CustomShape 1"/>
          <p:cNvSpPr/>
          <p:nvPr/>
        </p:nvSpPr>
        <p:spPr>
          <a:xfrm>
            <a:off x="360000" y="301320"/>
            <a:ext cx="9358920" cy="957600"/>
          </a:xfrm>
          <a:prstGeom prst="rect">
            <a:avLst/>
          </a:prstGeom>
          <a:noFill/>
          <a:ln>
            <a:noFill/>
          </a:ln>
        </p:spPr>
        <p:style>
          <a:lnRef idx="0"/>
          <a:fillRef idx="0"/>
          <a:effectRef idx="0"/>
          <a:fontRef idx="minor"/>
        </p:style>
      </p:sp>
      <p:pic>
        <p:nvPicPr>
          <p:cNvPr id="90" name="Picture 89_1" descr=""/>
          <p:cNvPicPr/>
          <p:nvPr/>
        </p:nvPicPr>
        <p:blipFill>
          <a:blip r:embed="rId1"/>
          <a:stretch/>
        </p:blipFill>
        <p:spPr>
          <a:xfrm>
            <a:off x="8930160" y="274320"/>
            <a:ext cx="944640" cy="944640"/>
          </a:xfrm>
          <a:prstGeom prst="rect">
            <a:avLst/>
          </a:prstGeom>
          <a:ln>
            <a:noFill/>
          </a:ln>
        </p:spPr>
      </p:pic>
      <p:sp>
        <p:nvSpPr>
          <p:cNvPr id="91"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Agenda</a:t>
            </a:r>
            <a:endParaRPr b="0" lang="en-US" sz="4900" spc="-1" strike="noStrike">
              <a:latin typeface="Arial"/>
            </a:endParaRPr>
          </a:p>
        </p:txBody>
      </p:sp>
      <p:sp>
        <p:nvSpPr>
          <p:cNvPr id="92" name="CustomShape 3"/>
          <p:cNvSpPr/>
          <p:nvPr/>
        </p:nvSpPr>
        <p:spPr>
          <a:xfrm>
            <a:off x="631800" y="1780200"/>
            <a:ext cx="3840480" cy="35661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2c3e50"/>
                </a:solidFill>
                <a:highlight>
                  <a:srgbClr val="ffffff"/>
                </a:highlight>
                <a:uFillTx/>
                <a:latin typeface="Noto Sans Regular"/>
                <a:ea typeface="DejaVu Sans"/>
              </a:rPr>
              <a:t>CRISP-DM Phases</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1. Business Understanding</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2. Data Understanding</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3. Data Preparation</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4. Modeling</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5. Evaluation</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6. Deployment</a:t>
            </a:r>
            <a:endParaRPr b="0" lang="en-US" sz="2200" spc="-1" strike="noStrike">
              <a:latin typeface="Arial"/>
            </a:endParaRPr>
          </a:p>
        </p:txBody>
      </p:sp>
      <p:pic>
        <p:nvPicPr>
          <p:cNvPr id="93" name="" descr=""/>
          <p:cNvPicPr/>
          <p:nvPr/>
        </p:nvPicPr>
        <p:blipFill>
          <a:blip r:embed="rId2"/>
          <a:stretch/>
        </p:blipFill>
        <p:spPr>
          <a:xfrm>
            <a:off x="5209920" y="1645920"/>
            <a:ext cx="4116960" cy="40309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360000" y="301320"/>
            <a:ext cx="9358920" cy="957600"/>
          </a:xfrm>
          <a:prstGeom prst="rect">
            <a:avLst/>
          </a:prstGeom>
          <a:noFill/>
          <a:ln>
            <a:noFill/>
          </a:ln>
        </p:spPr>
        <p:style>
          <a:lnRef idx="0"/>
          <a:fillRef idx="0"/>
          <a:effectRef idx="0"/>
          <a:fontRef idx="minor"/>
        </p:style>
      </p:sp>
      <p:pic>
        <p:nvPicPr>
          <p:cNvPr id="187" name="Picture 89_17" descr=""/>
          <p:cNvPicPr/>
          <p:nvPr/>
        </p:nvPicPr>
        <p:blipFill>
          <a:blip r:embed="rId1"/>
          <a:stretch/>
        </p:blipFill>
        <p:spPr>
          <a:xfrm>
            <a:off x="8930160" y="274320"/>
            <a:ext cx="944640" cy="944640"/>
          </a:xfrm>
          <a:prstGeom prst="rect">
            <a:avLst/>
          </a:prstGeom>
          <a:ln>
            <a:noFill/>
          </a:ln>
        </p:spPr>
      </p:pic>
      <p:sp>
        <p:nvSpPr>
          <p:cNvPr id="188"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Dimensionality Reduction</a:t>
            </a:r>
            <a:endParaRPr b="0" lang="en-US" sz="4900" spc="-1" strike="noStrike">
              <a:latin typeface="Arial"/>
            </a:endParaRPr>
          </a:p>
        </p:txBody>
      </p:sp>
      <p:sp>
        <p:nvSpPr>
          <p:cNvPr id="189" name="CustomShape 3"/>
          <p:cNvSpPr/>
          <p:nvPr/>
        </p:nvSpPr>
        <p:spPr>
          <a:xfrm>
            <a:off x="640080" y="1280160"/>
            <a:ext cx="8778240" cy="44805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Principal component analysis</a:t>
            </a:r>
            <a:endParaRPr b="0" lang="en-US" sz="2200" spc="-1" strike="noStrike">
              <a:latin typeface="Arial"/>
            </a:endParaRPr>
          </a:p>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Combining information from multiple variables</a:t>
            </a:r>
            <a:endParaRPr b="0" lang="en-US" sz="2200" spc="-1" strike="noStrike">
              <a:latin typeface="Arial"/>
            </a:endParaRPr>
          </a:p>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Can quantify differences between types of customers and their experiences</a:t>
            </a:r>
            <a:endParaRPr b="0" lang="en-US" sz="2200" spc="-1" strike="noStrike">
              <a:latin typeface="Arial"/>
            </a:endParaRPr>
          </a:p>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For example, many customers have had one inexpensive for their whole subscription whereas others have had expensive and refurbished phones that have needed to be replaced multiple times.</a:t>
            </a:r>
            <a:endParaRPr b="0" lang="en-US" sz="2200" spc="-1" strike="noStrike">
              <a:latin typeface="Arial"/>
            </a:endParaRPr>
          </a:p>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The combined information from multiple attributes may be better predictors of churn than any of the attributes themselves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CustomShape 1"/>
          <p:cNvSpPr/>
          <p:nvPr/>
        </p:nvSpPr>
        <p:spPr>
          <a:xfrm>
            <a:off x="365760" y="4023360"/>
            <a:ext cx="9358920" cy="3383280"/>
          </a:xfrm>
          <a:prstGeom prst="rect">
            <a:avLst/>
          </a:prstGeom>
          <a:noFill/>
          <a:ln>
            <a:noFill/>
          </a:ln>
        </p:spPr>
        <p:style>
          <a:lnRef idx="0"/>
          <a:fillRef idx="0"/>
          <a:effectRef idx="0"/>
          <a:fontRef idx="minor"/>
        </p:style>
      </p:sp>
      <p:sp>
        <p:nvSpPr>
          <p:cNvPr id="191" name="CustomShape 2"/>
          <p:cNvSpPr/>
          <p:nvPr/>
        </p:nvSpPr>
        <p:spPr>
          <a:xfrm>
            <a:off x="360000" y="5220000"/>
            <a:ext cx="9358920" cy="1978920"/>
          </a:xfrm>
          <a:prstGeom prst="rect">
            <a:avLst/>
          </a:prstGeom>
          <a:noFill/>
          <a:ln>
            <a:noFill/>
          </a:ln>
        </p:spPr>
        <p:style>
          <a:lnRef idx="0"/>
          <a:fillRef idx="0"/>
          <a:effectRef idx="0"/>
          <a:fontRef idx="minor"/>
        </p:style>
      </p:sp>
      <p:sp>
        <p:nvSpPr>
          <p:cNvPr id="192" name="CustomShape 3"/>
          <p:cNvSpPr/>
          <p:nvPr/>
        </p:nvSpPr>
        <p:spPr>
          <a:xfrm>
            <a:off x="3607920" y="3657600"/>
            <a:ext cx="3250080" cy="8366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Modeling</a:t>
            </a:r>
            <a:endParaRPr b="0" lang="en-US" sz="5400" spc="-1" strike="noStrike">
              <a:solidFill>
                <a:srgbClr val="2a6099"/>
              </a:solidFill>
              <a:latin typeface="Arial"/>
            </a:endParaRPr>
          </a:p>
        </p:txBody>
      </p:sp>
      <p:pic>
        <p:nvPicPr>
          <p:cNvPr id="193" name="Picture 89_18" descr=""/>
          <p:cNvPicPr/>
          <p:nvPr/>
        </p:nvPicPr>
        <p:blipFill>
          <a:blip r:embed="rId1"/>
          <a:stretch/>
        </p:blipFill>
        <p:spPr>
          <a:xfrm>
            <a:off x="8930160" y="274320"/>
            <a:ext cx="944640" cy="944640"/>
          </a:xfrm>
          <a:prstGeom prst="rect">
            <a:avLst/>
          </a:prstGeom>
          <a:ln>
            <a:noFill/>
          </a:ln>
        </p:spPr>
      </p:pic>
      <p:pic>
        <p:nvPicPr>
          <p:cNvPr id="194" name="" descr=""/>
          <p:cNvPicPr/>
          <p:nvPr/>
        </p:nvPicPr>
        <p:blipFill>
          <a:blip r:embed="rId2"/>
          <a:stretch/>
        </p:blipFill>
        <p:spPr>
          <a:xfrm>
            <a:off x="3566160" y="522000"/>
            <a:ext cx="3108960" cy="3044160"/>
          </a:xfrm>
          <a:prstGeom prst="rect">
            <a:avLst/>
          </a:prstGeom>
          <a:ln>
            <a:noFill/>
          </a:ln>
        </p:spPr>
      </p:pic>
      <p:sp>
        <p:nvSpPr>
          <p:cNvPr id="195" name="Line 4"/>
          <p:cNvSpPr/>
          <p:nvPr/>
        </p:nvSpPr>
        <p:spPr>
          <a:xfrm>
            <a:off x="4572000" y="12801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oAutofit/>
          </a:bodyPr>
          <a:p>
            <a:pPr algn="ctr"/>
            <a:r>
              <a:rPr b="1" lang="en-US" sz="1800" spc="-1" strike="noStrike">
                <a:solidFill>
                  <a:srgbClr val="ffffff"/>
                </a:solidFill>
                <a:latin typeface="Arial"/>
              </a:rPr>
              <a:t>Phase 4</a:t>
            </a:r>
            <a:endParaRPr b="0" lang="en-US" sz="1800" spc="-1" strike="noStrike">
              <a:latin typeface="Arial"/>
            </a:endParaRPr>
          </a:p>
        </p:txBody>
      </p:sp>
      <p:sp>
        <p:nvSpPr>
          <p:cNvPr id="196" name="TextShape 5"/>
          <p:cNvSpPr txBox="1"/>
          <p:nvPr/>
        </p:nvSpPr>
        <p:spPr>
          <a:xfrm>
            <a:off x="3402360" y="4937760"/>
            <a:ext cx="3591360" cy="2368440"/>
          </a:xfrm>
          <a:prstGeom prst="rect">
            <a:avLst/>
          </a:prstGeom>
          <a:noFill/>
          <a:ln>
            <a:noFill/>
          </a:ln>
        </p:spPr>
        <p:txBody>
          <a:bodyPr lIns="90000" rIns="90000" tIns="45000" bIns="45000">
            <a:noAutofit/>
          </a:bodyPr>
          <a:p>
            <a:pPr>
              <a:lnSpc>
                <a:spcPct val="100000"/>
              </a:lnSpc>
            </a:pPr>
            <a:r>
              <a:rPr b="0" lang="en-US" sz="1800" spc="-1" strike="noStrike">
                <a:solidFill>
                  <a:srgbClr val="2a6099"/>
                </a:solidFill>
                <a:latin typeface="Noto Sans Light"/>
                <a:ea typeface="DejaVu Sans"/>
              </a:rPr>
              <a:t>1. Feature Engineering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Low Minutes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Area Code → Region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Usage/Subscription PCA</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Feature Selection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Upsampling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Regularization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5. Logistic Regression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60000" y="301320"/>
            <a:ext cx="9358920" cy="957600"/>
          </a:xfrm>
          <a:prstGeom prst="rect">
            <a:avLst/>
          </a:prstGeom>
          <a:noFill/>
          <a:ln>
            <a:noFill/>
          </a:ln>
        </p:spPr>
        <p:style>
          <a:lnRef idx="0"/>
          <a:fillRef idx="0"/>
          <a:effectRef idx="0"/>
          <a:fontRef idx="minor"/>
        </p:style>
      </p:sp>
      <p:pic>
        <p:nvPicPr>
          <p:cNvPr id="198" name="Picture 89_24" descr=""/>
          <p:cNvPicPr/>
          <p:nvPr/>
        </p:nvPicPr>
        <p:blipFill>
          <a:blip r:embed="rId1"/>
          <a:stretch/>
        </p:blipFill>
        <p:spPr>
          <a:xfrm>
            <a:off x="8930160" y="274320"/>
            <a:ext cx="944640" cy="944640"/>
          </a:xfrm>
          <a:prstGeom prst="rect">
            <a:avLst/>
          </a:prstGeom>
          <a:ln>
            <a:noFill/>
          </a:ln>
        </p:spPr>
      </p:pic>
      <p:sp>
        <p:nvSpPr>
          <p:cNvPr id="199" name="CustomShape 2"/>
          <p:cNvSpPr/>
          <p:nvPr/>
        </p:nvSpPr>
        <p:spPr>
          <a:xfrm>
            <a:off x="0" y="18000"/>
            <a:ext cx="9071640" cy="1536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Low Minutes</a:t>
            </a:r>
            <a:endParaRPr b="0" lang="en-US" sz="2400" spc="-1" strike="noStrike">
              <a:latin typeface="Arial"/>
            </a:endParaRPr>
          </a:p>
        </p:txBody>
      </p:sp>
      <p:sp>
        <p:nvSpPr>
          <p:cNvPr id="200" name="CustomShape 3"/>
          <p:cNvSpPr/>
          <p:nvPr/>
        </p:nvSpPr>
        <p:spPr>
          <a:xfrm>
            <a:off x="731520" y="2103120"/>
            <a:ext cx="8138160" cy="320040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2200" spc="-1" strike="noStrike">
                <a:solidFill>
                  <a:srgbClr val="2c3e50"/>
                </a:solidFill>
                <a:highlight>
                  <a:srgbClr val="ffffff"/>
                </a:highlight>
                <a:latin typeface="Noto Sans Regular"/>
                <a:ea typeface="DejaVu Sans"/>
              </a:rPr>
              <a:t>Customers who use fewer than 220 minutes per month are more likely to churn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360000" y="301320"/>
            <a:ext cx="9358920" cy="957600"/>
          </a:xfrm>
          <a:prstGeom prst="rect">
            <a:avLst/>
          </a:prstGeom>
          <a:noFill/>
          <a:ln>
            <a:noFill/>
          </a:ln>
        </p:spPr>
        <p:style>
          <a:lnRef idx="0"/>
          <a:fillRef idx="0"/>
          <a:effectRef idx="0"/>
          <a:fontRef idx="minor"/>
        </p:style>
      </p:sp>
      <p:pic>
        <p:nvPicPr>
          <p:cNvPr id="202" name="Picture 89_23" descr=""/>
          <p:cNvPicPr/>
          <p:nvPr/>
        </p:nvPicPr>
        <p:blipFill>
          <a:blip r:embed="rId1"/>
          <a:stretch/>
        </p:blipFill>
        <p:spPr>
          <a:xfrm>
            <a:off x="8930160" y="274320"/>
            <a:ext cx="944640" cy="944640"/>
          </a:xfrm>
          <a:prstGeom prst="rect">
            <a:avLst/>
          </a:prstGeom>
          <a:ln>
            <a:noFill/>
          </a:ln>
        </p:spPr>
      </p:pic>
      <p:sp>
        <p:nvSpPr>
          <p:cNvPr id="203" name="CustomShape 2"/>
          <p:cNvSpPr/>
          <p:nvPr/>
        </p:nvSpPr>
        <p:spPr>
          <a:xfrm>
            <a:off x="0" y="18000"/>
            <a:ext cx="9071640" cy="1536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Area Code → Region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360000" y="301320"/>
            <a:ext cx="9358920" cy="957600"/>
          </a:xfrm>
          <a:prstGeom prst="rect">
            <a:avLst/>
          </a:prstGeom>
          <a:noFill/>
          <a:ln>
            <a:noFill/>
          </a:ln>
        </p:spPr>
        <p:style>
          <a:lnRef idx="0"/>
          <a:fillRef idx="0"/>
          <a:effectRef idx="0"/>
          <a:fontRef idx="minor"/>
        </p:style>
      </p:sp>
      <p:pic>
        <p:nvPicPr>
          <p:cNvPr id="205" name="Picture 89_22" descr=""/>
          <p:cNvPicPr/>
          <p:nvPr/>
        </p:nvPicPr>
        <p:blipFill>
          <a:blip r:embed="rId1"/>
          <a:stretch/>
        </p:blipFill>
        <p:spPr>
          <a:xfrm>
            <a:off x="8930160" y="274320"/>
            <a:ext cx="944640" cy="944640"/>
          </a:xfrm>
          <a:prstGeom prst="rect">
            <a:avLst/>
          </a:prstGeom>
          <a:ln>
            <a:noFill/>
          </a:ln>
        </p:spPr>
      </p:pic>
      <p:sp>
        <p:nvSpPr>
          <p:cNvPr id="206" name="CustomShape 2"/>
          <p:cNvSpPr/>
          <p:nvPr/>
        </p:nvSpPr>
        <p:spPr>
          <a:xfrm>
            <a:off x="0" y="18000"/>
            <a:ext cx="9071640" cy="15364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Usage/Subscription PCA</a:t>
            </a:r>
            <a:endParaRPr b="0" lang="en-US" sz="2400" spc="-1" strike="noStrike">
              <a:latin typeface="Arial"/>
            </a:endParaRPr>
          </a:p>
        </p:txBody>
      </p:sp>
      <p:sp>
        <p:nvSpPr>
          <p:cNvPr id="207" name="CustomShape 3"/>
          <p:cNvSpPr/>
          <p:nvPr/>
        </p:nvSpPr>
        <p:spPr>
          <a:xfrm>
            <a:off x="731520" y="2103120"/>
            <a:ext cx="813816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360000" y="301320"/>
            <a:ext cx="9358920" cy="957600"/>
          </a:xfrm>
          <a:prstGeom prst="rect">
            <a:avLst/>
          </a:prstGeom>
          <a:noFill/>
          <a:ln>
            <a:noFill/>
          </a:ln>
        </p:spPr>
        <p:style>
          <a:lnRef idx="0"/>
          <a:fillRef idx="0"/>
          <a:effectRef idx="0"/>
          <a:fontRef idx="minor"/>
        </p:style>
      </p:sp>
      <p:pic>
        <p:nvPicPr>
          <p:cNvPr id="209" name="Picture 89_21" descr=""/>
          <p:cNvPicPr/>
          <p:nvPr/>
        </p:nvPicPr>
        <p:blipFill>
          <a:blip r:embed="rId1"/>
          <a:stretch/>
        </p:blipFill>
        <p:spPr>
          <a:xfrm>
            <a:off x="8930160" y="274320"/>
            <a:ext cx="944640" cy="944640"/>
          </a:xfrm>
          <a:prstGeom prst="rect">
            <a:avLst/>
          </a:prstGeom>
          <a:ln>
            <a:noFill/>
          </a:ln>
        </p:spPr>
      </p:pic>
      <p:sp>
        <p:nvSpPr>
          <p:cNvPr id="210"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Selection</a:t>
            </a:r>
            <a:endParaRPr b="0" lang="en-US" sz="4900" spc="-1" strike="noStrike">
              <a:latin typeface="Arial"/>
            </a:endParaRPr>
          </a:p>
        </p:txBody>
      </p:sp>
      <p:sp>
        <p:nvSpPr>
          <p:cNvPr id="211" name="CustomShape 3"/>
          <p:cNvSpPr/>
          <p:nvPr/>
        </p:nvSpPr>
        <p:spPr>
          <a:xfrm>
            <a:off x="731520" y="2103120"/>
            <a:ext cx="4297680" cy="320040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2200" spc="-1" strike="noStrike">
                <a:solidFill>
                  <a:srgbClr val="2c3e50"/>
                </a:solidFill>
                <a:highlight>
                  <a:srgbClr val="ffffff"/>
                </a:highlight>
                <a:latin typeface="Noto Sans Regular"/>
                <a:ea typeface="DejaVu Sans"/>
              </a:rPr>
              <a:t>Change in minutes</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Retential call made</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Location type – Town</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Known traveler</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Children</a:t>
            </a:r>
            <a:endParaRPr b="0" lang="en-US" sz="2200" spc="-1" strike="noStrike">
              <a:latin typeface="Arial"/>
            </a:endParaRPr>
          </a:p>
          <a:p>
            <a:pPr>
              <a:lnSpc>
                <a:spcPct val="100000"/>
              </a:lnSpc>
              <a:spcAft>
                <a:spcPts val="1414"/>
              </a:spcAft>
            </a:pPr>
            <a:r>
              <a:rPr b="0" lang="en-US" sz="2200" spc="-1" strike="noStrike">
                <a:solidFill>
                  <a:srgbClr val="2c3e50"/>
                </a:solidFill>
                <a:highlight>
                  <a:srgbClr val="ffffff"/>
                </a:highlight>
                <a:latin typeface="Noto Sans Regular"/>
                <a:ea typeface="DejaVu Sans"/>
              </a:rPr>
              <a:t>Credit rating – D through 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360000" y="301320"/>
            <a:ext cx="9358920" cy="957600"/>
          </a:xfrm>
          <a:prstGeom prst="rect">
            <a:avLst/>
          </a:prstGeom>
          <a:noFill/>
          <a:ln>
            <a:noFill/>
          </a:ln>
        </p:spPr>
        <p:style>
          <a:lnRef idx="0"/>
          <a:fillRef idx="0"/>
          <a:effectRef idx="0"/>
          <a:fontRef idx="minor"/>
        </p:style>
      </p:sp>
      <p:pic>
        <p:nvPicPr>
          <p:cNvPr id="213" name="Picture 89_27" descr=""/>
          <p:cNvPicPr/>
          <p:nvPr/>
        </p:nvPicPr>
        <p:blipFill>
          <a:blip r:embed="rId1"/>
          <a:stretch/>
        </p:blipFill>
        <p:spPr>
          <a:xfrm>
            <a:off x="8930160" y="274320"/>
            <a:ext cx="944640" cy="944640"/>
          </a:xfrm>
          <a:prstGeom prst="rect">
            <a:avLst/>
          </a:prstGeom>
          <a:ln>
            <a:noFill/>
          </a:ln>
        </p:spPr>
      </p:pic>
      <p:sp>
        <p:nvSpPr>
          <p:cNvPr id="214"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Upsampling</a:t>
            </a:r>
            <a:endParaRPr b="0" lang="en-US" sz="4900" spc="-1" strike="noStrike">
              <a:latin typeface="Arial"/>
            </a:endParaRPr>
          </a:p>
        </p:txBody>
      </p:sp>
      <p:sp>
        <p:nvSpPr>
          <p:cNvPr id="215"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60000" y="301320"/>
            <a:ext cx="9358920" cy="957600"/>
          </a:xfrm>
          <a:prstGeom prst="rect">
            <a:avLst/>
          </a:prstGeom>
          <a:noFill/>
          <a:ln>
            <a:noFill/>
          </a:ln>
        </p:spPr>
        <p:style>
          <a:lnRef idx="0"/>
          <a:fillRef idx="0"/>
          <a:effectRef idx="0"/>
          <a:fontRef idx="minor"/>
        </p:style>
      </p:sp>
      <p:pic>
        <p:nvPicPr>
          <p:cNvPr id="217" name="Picture 89_28" descr=""/>
          <p:cNvPicPr/>
          <p:nvPr/>
        </p:nvPicPr>
        <p:blipFill>
          <a:blip r:embed="rId1"/>
          <a:stretch/>
        </p:blipFill>
        <p:spPr>
          <a:xfrm>
            <a:off x="8930160" y="274320"/>
            <a:ext cx="944640" cy="944640"/>
          </a:xfrm>
          <a:prstGeom prst="rect">
            <a:avLst/>
          </a:prstGeom>
          <a:ln>
            <a:noFill/>
          </a:ln>
        </p:spPr>
      </p:pic>
      <p:sp>
        <p:nvSpPr>
          <p:cNvPr id="218"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Regularization</a:t>
            </a:r>
            <a:endParaRPr b="0" lang="en-US" sz="4900" spc="-1" strike="noStrike">
              <a:latin typeface="Arial"/>
            </a:endParaRPr>
          </a:p>
        </p:txBody>
      </p:sp>
      <p:sp>
        <p:nvSpPr>
          <p:cNvPr id="219"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360000" y="301320"/>
            <a:ext cx="9358920" cy="957600"/>
          </a:xfrm>
          <a:prstGeom prst="rect">
            <a:avLst/>
          </a:prstGeom>
          <a:noFill/>
          <a:ln>
            <a:noFill/>
          </a:ln>
        </p:spPr>
        <p:style>
          <a:lnRef idx="0"/>
          <a:fillRef idx="0"/>
          <a:effectRef idx="0"/>
          <a:fontRef idx="minor"/>
        </p:style>
      </p:sp>
      <p:pic>
        <p:nvPicPr>
          <p:cNvPr id="221" name="Picture 89_26" descr=""/>
          <p:cNvPicPr/>
          <p:nvPr/>
        </p:nvPicPr>
        <p:blipFill>
          <a:blip r:embed="rId1"/>
          <a:stretch/>
        </p:blipFill>
        <p:spPr>
          <a:xfrm>
            <a:off x="8930160" y="274320"/>
            <a:ext cx="944640" cy="944640"/>
          </a:xfrm>
          <a:prstGeom prst="rect">
            <a:avLst/>
          </a:prstGeom>
          <a:ln>
            <a:noFill/>
          </a:ln>
        </p:spPr>
      </p:pic>
      <p:sp>
        <p:nvSpPr>
          <p:cNvPr id="222"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Logistic Regression</a:t>
            </a:r>
            <a:endParaRPr b="0" lang="en-US" sz="4900" spc="-1" strike="noStrike">
              <a:latin typeface="Arial"/>
            </a:endParaRPr>
          </a:p>
        </p:txBody>
      </p:sp>
      <p:sp>
        <p:nvSpPr>
          <p:cNvPr id="223"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4" name="CustomShape 1"/>
          <p:cNvSpPr/>
          <p:nvPr/>
        </p:nvSpPr>
        <p:spPr>
          <a:xfrm>
            <a:off x="365760" y="4023360"/>
            <a:ext cx="9358920" cy="3383280"/>
          </a:xfrm>
          <a:prstGeom prst="rect">
            <a:avLst/>
          </a:prstGeom>
          <a:noFill/>
          <a:ln>
            <a:noFill/>
          </a:ln>
        </p:spPr>
        <p:style>
          <a:lnRef idx="0"/>
          <a:fillRef idx="0"/>
          <a:effectRef idx="0"/>
          <a:fontRef idx="minor"/>
        </p:style>
      </p:sp>
      <p:sp>
        <p:nvSpPr>
          <p:cNvPr id="225" name="CustomShape 2"/>
          <p:cNvSpPr/>
          <p:nvPr/>
        </p:nvSpPr>
        <p:spPr>
          <a:xfrm>
            <a:off x="360000" y="5220000"/>
            <a:ext cx="9358920" cy="1978920"/>
          </a:xfrm>
          <a:prstGeom prst="rect">
            <a:avLst/>
          </a:prstGeom>
          <a:noFill/>
          <a:ln>
            <a:noFill/>
          </a:ln>
        </p:spPr>
        <p:style>
          <a:lnRef idx="0"/>
          <a:fillRef idx="0"/>
          <a:effectRef idx="0"/>
          <a:fontRef idx="minor"/>
        </p:style>
      </p:sp>
      <p:sp>
        <p:nvSpPr>
          <p:cNvPr id="226" name="CustomShape 3"/>
          <p:cNvSpPr/>
          <p:nvPr/>
        </p:nvSpPr>
        <p:spPr>
          <a:xfrm>
            <a:off x="3310920" y="4116600"/>
            <a:ext cx="3981600" cy="8366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Evaluation</a:t>
            </a:r>
            <a:endParaRPr b="0" lang="en-US" sz="5400" spc="-1" strike="noStrike">
              <a:solidFill>
                <a:srgbClr val="2a6099"/>
              </a:solidFill>
              <a:latin typeface="Arial"/>
            </a:endParaRPr>
          </a:p>
        </p:txBody>
      </p:sp>
      <p:pic>
        <p:nvPicPr>
          <p:cNvPr id="227" name="Picture 89_19" descr=""/>
          <p:cNvPicPr/>
          <p:nvPr/>
        </p:nvPicPr>
        <p:blipFill>
          <a:blip r:embed="rId1"/>
          <a:stretch/>
        </p:blipFill>
        <p:spPr>
          <a:xfrm>
            <a:off x="8930160" y="274320"/>
            <a:ext cx="944640" cy="944640"/>
          </a:xfrm>
          <a:prstGeom prst="rect">
            <a:avLst/>
          </a:prstGeom>
          <a:ln>
            <a:noFill/>
          </a:ln>
        </p:spPr>
      </p:pic>
      <p:pic>
        <p:nvPicPr>
          <p:cNvPr id="228" name="" descr=""/>
          <p:cNvPicPr/>
          <p:nvPr/>
        </p:nvPicPr>
        <p:blipFill>
          <a:blip r:embed="rId2"/>
          <a:stretch/>
        </p:blipFill>
        <p:spPr>
          <a:xfrm>
            <a:off x="3566160" y="522000"/>
            <a:ext cx="3108960" cy="3044160"/>
          </a:xfrm>
          <a:prstGeom prst="rect">
            <a:avLst/>
          </a:prstGeom>
          <a:ln>
            <a:noFill/>
          </a:ln>
        </p:spPr>
      </p:pic>
      <p:sp>
        <p:nvSpPr>
          <p:cNvPr id="229" name="Line 4"/>
          <p:cNvSpPr/>
          <p:nvPr/>
        </p:nvSpPr>
        <p:spPr>
          <a:xfrm>
            <a:off x="3749040" y="21031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oAutofit/>
          </a:bodyPr>
          <a:p>
            <a:pPr algn="ctr"/>
            <a:r>
              <a:rPr b="1" lang="en-US" sz="1800" spc="-1" strike="noStrike">
                <a:solidFill>
                  <a:srgbClr val="ffffff"/>
                </a:solidFill>
                <a:latin typeface="Arial"/>
              </a:rPr>
              <a:t>Phase 5</a:t>
            </a:r>
            <a:endParaRPr b="0" lang="en-US" sz="1800" spc="-1" strike="noStrike">
              <a:latin typeface="Arial"/>
            </a:endParaRPr>
          </a:p>
        </p:txBody>
      </p:sp>
      <p:sp>
        <p:nvSpPr>
          <p:cNvPr id="230" name="TextShape 5"/>
          <p:cNvSpPr txBox="1"/>
          <p:nvPr/>
        </p:nvSpPr>
        <p:spPr>
          <a:xfrm>
            <a:off x="3421440" y="5623920"/>
            <a:ext cx="3480480" cy="1416960"/>
          </a:xfrm>
          <a:prstGeom prst="rect">
            <a:avLst/>
          </a:prstGeom>
          <a:noFill/>
          <a:ln>
            <a:noFill/>
          </a:ln>
        </p:spPr>
        <p:txBody>
          <a:bodyPr lIns="90000" rIns="90000" tIns="45000" bIns="45000">
            <a:noAutofit/>
          </a:bodyPr>
          <a:p>
            <a:pPr>
              <a:lnSpc>
                <a:spcPct val="100000"/>
              </a:lnSpc>
            </a:pPr>
            <a:r>
              <a:rPr b="0" lang="en-US" sz="1800" spc="-1" strike="noStrike">
                <a:solidFill>
                  <a:srgbClr val="2a6099"/>
                </a:solidFill>
                <a:latin typeface="Noto Sans Light"/>
                <a:ea typeface="DejaVu Sans"/>
              </a:rPr>
              <a:t>1. Correlation &amp; Collinearity</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Model Results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Performance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Expectations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CustomShape 1"/>
          <p:cNvSpPr/>
          <p:nvPr/>
        </p:nvSpPr>
        <p:spPr>
          <a:xfrm>
            <a:off x="365760" y="4023360"/>
            <a:ext cx="9358920" cy="3383280"/>
          </a:xfrm>
          <a:prstGeom prst="rect">
            <a:avLst/>
          </a:prstGeom>
          <a:noFill/>
          <a:ln>
            <a:noFill/>
          </a:ln>
        </p:spPr>
        <p:style>
          <a:lnRef idx="0"/>
          <a:fillRef idx="0"/>
          <a:effectRef idx="0"/>
          <a:fontRef idx="minor"/>
        </p:style>
      </p:sp>
      <p:sp>
        <p:nvSpPr>
          <p:cNvPr id="95" name="CustomShape 2"/>
          <p:cNvSpPr/>
          <p:nvPr/>
        </p:nvSpPr>
        <p:spPr>
          <a:xfrm>
            <a:off x="360000" y="5220000"/>
            <a:ext cx="9358920" cy="1978920"/>
          </a:xfrm>
          <a:prstGeom prst="rect">
            <a:avLst/>
          </a:prstGeom>
          <a:noFill/>
          <a:ln>
            <a:noFill/>
          </a:ln>
        </p:spPr>
        <p:style>
          <a:lnRef idx="0"/>
          <a:fillRef idx="0"/>
          <a:effectRef idx="0"/>
          <a:fontRef idx="minor"/>
        </p:style>
      </p:sp>
      <p:sp>
        <p:nvSpPr>
          <p:cNvPr id="96" name="CustomShape 3"/>
          <p:cNvSpPr/>
          <p:nvPr/>
        </p:nvSpPr>
        <p:spPr>
          <a:xfrm>
            <a:off x="922680" y="4017240"/>
            <a:ext cx="8321040" cy="8366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Business Understanding</a:t>
            </a:r>
            <a:endParaRPr b="0" lang="en-US" sz="5400" spc="-1" strike="noStrike">
              <a:solidFill>
                <a:srgbClr val="2a6099"/>
              </a:solidFill>
              <a:latin typeface="Arial"/>
            </a:endParaRPr>
          </a:p>
        </p:txBody>
      </p:sp>
      <p:pic>
        <p:nvPicPr>
          <p:cNvPr id="97" name="Picture 89_2" descr=""/>
          <p:cNvPicPr/>
          <p:nvPr/>
        </p:nvPicPr>
        <p:blipFill>
          <a:blip r:embed="rId1"/>
          <a:stretch/>
        </p:blipFill>
        <p:spPr>
          <a:xfrm>
            <a:off x="8930160" y="274320"/>
            <a:ext cx="944640" cy="944640"/>
          </a:xfrm>
          <a:prstGeom prst="rect">
            <a:avLst/>
          </a:prstGeom>
          <a:ln>
            <a:noFill/>
          </a:ln>
        </p:spPr>
      </p:pic>
      <p:pic>
        <p:nvPicPr>
          <p:cNvPr id="98" name="" descr=""/>
          <p:cNvPicPr/>
          <p:nvPr/>
        </p:nvPicPr>
        <p:blipFill>
          <a:blip r:embed="rId2"/>
          <a:stretch/>
        </p:blipFill>
        <p:spPr>
          <a:xfrm>
            <a:off x="3566160" y="522000"/>
            <a:ext cx="3108960" cy="3044160"/>
          </a:xfrm>
          <a:prstGeom prst="rect">
            <a:avLst/>
          </a:prstGeom>
          <a:ln>
            <a:noFill/>
          </a:ln>
        </p:spPr>
      </p:pic>
      <p:sp>
        <p:nvSpPr>
          <p:cNvPr id="99" name="Line 4"/>
          <p:cNvSpPr/>
          <p:nvPr/>
        </p:nvSpPr>
        <p:spPr>
          <a:xfrm>
            <a:off x="338328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oAutofit/>
          </a:bodyPr>
          <a:p>
            <a:pPr algn="ctr"/>
            <a:r>
              <a:rPr b="1" lang="en-US" sz="1800" spc="-1" strike="noStrike">
                <a:solidFill>
                  <a:srgbClr val="ffffff"/>
                </a:solidFill>
                <a:latin typeface="Arial"/>
              </a:rPr>
              <a:t>Phase 1</a:t>
            </a:r>
            <a:endParaRPr b="0" lang="en-US" sz="1800" spc="-1" strike="noStrike">
              <a:latin typeface="Arial"/>
            </a:endParaRPr>
          </a:p>
        </p:txBody>
      </p:sp>
      <p:sp>
        <p:nvSpPr>
          <p:cNvPr id="100" name="TextShape 5"/>
          <p:cNvSpPr txBox="1"/>
          <p:nvPr/>
        </p:nvSpPr>
        <p:spPr>
          <a:xfrm>
            <a:off x="4248000" y="5403240"/>
            <a:ext cx="2103120" cy="1416960"/>
          </a:xfrm>
          <a:prstGeom prst="rect">
            <a:avLst/>
          </a:prstGeom>
          <a:noFill/>
          <a:ln>
            <a:noFill/>
          </a:ln>
        </p:spPr>
        <p:txBody>
          <a:bodyPr lIns="90000" rIns="90000" tIns="45000" bIns="45000">
            <a:noAutofit/>
          </a:bodyPr>
          <a:p>
            <a:pPr>
              <a:lnSpc>
                <a:spcPct val="100000"/>
              </a:lnSpc>
            </a:pPr>
            <a:r>
              <a:rPr b="0" lang="en-US" sz="1800" spc="-1" strike="noStrike">
                <a:solidFill>
                  <a:srgbClr val="2a6099"/>
                </a:solidFill>
                <a:latin typeface="Noto Sans Light"/>
                <a:ea typeface="DejaVu Sans"/>
              </a:rPr>
              <a:t>1. The Product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The Problem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Objective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Tools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5. Approach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360000" y="301320"/>
            <a:ext cx="9358920" cy="957600"/>
          </a:xfrm>
          <a:prstGeom prst="rect">
            <a:avLst/>
          </a:prstGeom>
          <a:noFill/>
          <a:ln>
            <a:noFill/>
          </a:ln>
        </p:spPr>
        <p:style>
          <a:lnRef idx="0"/>
          <a:fillRef idx="0"/>
          <a:effectRef idx="0"/>
          <a:fontRef idx="minor"/>
        </p:style>
      </p:sp>
      <p:pic>
        <p:nvPicPr>
          <p:cNvPr id="232" name="Picture 89_25" descr=""/>
          <p:cNvPicPr/>
          <p:nvPr/>
        </p:nvPicPr>
        <p:blipFill>
          <a:blip r:embed="rId1"/>
          <a:stretch/>
        </p:blipFill>
        <p:spPr>
          <a:xfrm>
            <a:off x="8930160" y="274320"/>
            <a:ext cx="944640" cy="944640"/>
          </a:xfrm>
          <a:prstGeom prst="rect">
            <a:avLst/>
          </a:prstGeom>
          <a:ln>
            <a:noFill/>
          </a:ln>
        </p:spPr>
      </p:pic>
      <p:sp>
        <p:nvSpPr>
          <p:cNvPr id="233"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Correlation &amp; Collinearity</a:t>
            </a:r>
            <a:endParaRPr b="0" lang="en-US" sz="4900" spc="-1" strike="noStrike">
              <a:latin typeface="Arial"/>
            </a:endParaRPr>
          </a:p>
        </p:txBody>
      </p:sp>
      <p:sp>
        <p:nvSpPr>
          <p:cNvPr id="234"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360000" y="301320"/>
            <a:ext cx="9358920" cy="957600"/>
          </a:xfrm>
          <a:prstGeom prst="rect">
            <a:avLst/>
          </a:prstGeom>
          <a:noFill/>
          <a:ln>
            <a:noFill/>
          </a:ln>
        </p:spPr>
        <p:style>
          <a:lnRef idx="0"/>
          <a:fillRef idx="0"/>
          <a:effectRef idx="0"/>
          <a:fontRef idx="minor"/>
        </p:style>
      </p:sp>
      <p:pic>
        <p:nvPicPr>
          <p:cNvPr id="236" name="Picture 89_29" descr=""/>
          <p:cNvPicPr/>
          <p:nvPr/>
        </p:nvPicPr>
        <p:blipFill>
          <a:blip r:embed="rId1"/>
          <a:stretch/>
        </p:blipFill>
        <p:spPr>
          <a:xfrm>
            <a:off x="8930160" y="274320"/>
            <a:ext cx="944640" cy="944640"/>
          </a:xfrm>
          <a:prstGeom prst="rect">
            <a:avLst/>
          </a:prstGeom>
          <a:ln>
            <a:noFill/>
          </a:ln>
        </p:spPr>
      </p:pic>
      <p:sp>
        <p:nvSpPr>
          <p:cNvPr id="237"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Results</a:t>
            </a:r>
            <a:endParaRPr b="0" lang="en-US" sz="4900" spc="-1" strike="noStrike">
              <a:latin typeface="Arial"/>
            </a:endParaRPr>
          </a:p>
        </p:txBody>
      </p:sp>
      <p:sp>
        <p:nvSpPr>
          <p:cNvPr id="238"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360000" y="301320"/>
            <a:ext cx="9358920" cy="957600"/>
          </a:xfrm>
          <a:prstGeom prst="rect">
            <a:avLst/>
          </a:prstGeom>
          <a:noFill/>
          <a:ln>
            <a:noFill/>
          </a:ln>
        </p:spPr>
        <p:style>
          <a:lnRef idx="0"/>
          <a:fillRef idx="0"/>
          <a:effectRef idx="0"/>
          <a:fontRef idx="minor"/>
        </p:style>
      </p:sp>
      <p:pic>
        <p:nvPicPr>
          <p:cNvPr id="240" name="Picture 89_30" descr=""/>
          <p:cNvPicPr/>
          <p:nvPr/>
        </p:nvPicPr>
        <p:blipFill>
          <a:blip r:embed="rId1"/>
          <a:stretch/>
        </p:blipFill>
        <p:spPr>
          <a:xfrm>
            <a:off x="8930160" y="274320"/>
            <a:ext cx="944640" cy="944640"/>
          </a:xfrm>
          <a:prstGeom prst="rect">
            <a:avLst/>
          </a:prstGeom>
          <a:ln>
            <a:noFill/>
          </a:ln>
        </p:spPr>
      </p:pic>
      <p:sp>
        <p:nvSpPr>
          <p:cNvPr id="241"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Performance</a:t>
            </a:r>
            <a:endParaRPr b="0" lang="en-US" sz="4900" spc="-1" strike="noStrike">
              <a:latin typeface="Arial"/>
            </a:endParaRPr>
          </a:p>
        </p:txBody>
      </p:sp>
      <p:sp>
        <p:nvSpPr>
          <p:cNvPr id="242"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CustomShape 1"/>
          <p:cNvSpPr/>
          <p:nvPr/>
        </p:nvSpPr>
        <p:spPr>
          <a:xfrm>
            <a:off x="360000" y="301320"/>
            <a:ext cx="9358920" cy="957600"/>
          </a:xfrm>
          <a:prstGeom prst="rect">
            <a:avLst/>
          </a:prstGeom>
          <a:noFill/>
          <a:ln>
            <a:noFill/>
          </a:ln>
        </p:spPr>
        <p:style>
          <a:lnRef idx="0"/>
          <a:fillRef idx="0"/>
          <a:effectRef idx="0"/>
          <a:fontRef idx="minor"/>
        </p:style>
      </p:sp>
      <p:pic>
        <p:nvPicPr>
          <p:cNvPr id="244" name="Picture 89_31" descr=""/>
          <p:cNvPicPr/>
          <p:nvPr/>
        </p:nvPicPr>
        <p:blipFill>
          <a:blip r:embed="rId1"/>
          <a:stretch/>
        </p:blipFill>
        <p:spPr>
          <a:xfrm>
            <a:off x="8930160" y="274320"/>
            <a:ext cx="944640" cy="944640"/>
          </a:xfrm>
          <a:prstGeom prst="rect">
            <a:avLst/>
          </a:prstGeom>
          <a:ln>
            <a:noFill/>
          </a:ln>
        </p:spPr>
      </p:pic>
      <p:sp>
        <p:nvSpPr>
          <p:cNvPr id="245"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Expectations</a:t>
            </a:r>
            <a:endParaRPr b="0" lang="en-US" sz="4900" spc="-1" strike="noStrike">
              <a:latin typeface="Arial"/>
            </a:endParaRPr>
          </a:p>
        </p:txBody>
      </p:sp>
      <p:sp>
        <p:nvSpPr>
          <p:cNvPr id="246"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7" name="CustomShape 1"/>
          <p:cNvSpPr/>
          <p:nvPr/>
        </p:nvSpPr>
        <p:spPr>
          <a:xfrm>
            <a:off x="365760" y="4023360"/>
            <a:ext cx="9358920" cy="3383280"/>
          </a:xfrm>
          <a:prstGeom prst="rect">
            <a:avLst/>
          </a:prstGeom>
          <a:noFill/>
          <a:ln>
            <a:noFill/>
          </a:ln>
        </p:spPr>
        <p:style>
          <a:lnRef idx="0"/>
          <a:fillRef idx="0"/>
          <a:effectRef idx="0"/>
          <a:fontRef idx="minor"/>
        </p:style>
      </p:sp>
      <p:sp>
        <p:nvSpPr>
          <p:cNvPr id="248" name="CustomShape 2"/>
          <p:cNvSpPr/>
          <p:nvPr/>
        </p:nvSpPr>
        <p:spPr>
          <a:xfrm>
            <a:off x="360000" y="5220000"/>
            <a:ext cx="9358920" cy="1978920"/>
          </a:xfrm>
          <a:prstGeom prst="rect">
            <a:avLst/>
          </a:prstGeom>
          <a:noFill/>
          <a:ln>
            <a:noFill/>
          </a:ln>
        </p:spPr>
        <p:style>
          <a:lnRef idx="0"/>
          <a:fillRef idx="0"/>
          <a:effectRef idx="0"/>
          <a:fontRef idx="minor"/>
        </p:style>
      </p:sp>
      <p:sp>
        <p:nvSpPr>
          <p:cNvPr id="249" name="CustomShape 3"/>
          <p:cNvSpPr/>
          <p:nvPr/>
        </p:nvSpPr>
        <p:spPr>
          <a:xfrm>
            <a:off x="3108960" y="4116600"/>
            <a:ext cx="4552920" cy="8366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Deployment</a:t>
            </a:r>
            <a:endParaRPr b="0" lang="en-US" sz="5400" spc="-1" strike="noStrike">
              <a:solidFill>
                <a:srgbClr val="2a6099"/>
              </a:solidFill>
              <a:latin typeface="Arial"/>
            </a:endParaRPr>
          </a:p>
        </p:txBody>
      </p:sp>
      <p:pic>
        <p:nvPicPr>
          <p:cNvPr id="250" name="Picture 89_20" descr=""/>
          <p:cNvPicPr/>
          <p:nvPr/>
        </p:nvPicPr>
        <p:blipFill>
          <a:blip r:embed="rId1"/>
          <a:stretch/>
        </p:blipFill>
        <p:spPr>
          <a:xfrm>
            <a:off x="8930160" y="274320"/>
            <a:ext cx="944640" cy="944640"/>
          </a:xfrm>
          <a:prstGeom prst="rect">
            <a:avLst/>
          </a:prstGeom>
          <a:ln>
            <a:noFill/>
          </a:ln>
        </p:spPr>
      </p:pic>
      <p:pic>
        <p:nvPicPr>
          <p:cNvPr id="251" name="" descr=""/>
          <p:cNvPicPr/>
          <p:nvPr/>
        </p:nvPicPr>
        <p:blipFill>
          <a:blip r:embed="rId2"/>
          <a:stretch/>
        </p:blipFill>
        <p:spPr>
          <a:xfrm>
            <a:off x="3566160" y="522000"/>
            <a:ext cx="3108960" cy="3044160"/>
          </a:xfrm>
          <a:prstGeom prst="rect">
            <a:avLst/>
          </a:prstGeom>
          <a:ln>
            <a:noFill/>
          </a:ln>
        </p:spPr>
      </p:pic>
      <p:sp>
        <p:nvSpPr>
          <p:cNvPr id="252" name="Line 4"/>
          <p:cNvSpPr/>
          <p:nvPr/>
        </p:nvSpPr>
        <p:spPr>
          <a:xfrm>
            <a:off x="2834640" y="109728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oAutofit/>
          </a:bodyPr>
          <a:p>
            <a:pPr algn="ctr"/>
            <a:r>
              <a:rPr b="1" lang="en-US" sz="1800" spc="-1" strike="noStrike">
                <a:solidFill>
                  <a:srgbClr val="ffffff"/>
                </a:solidFill>
                <a:latin typeface="Arial"/>
              </a:rPr>
              <a:t>Phase 6</a:t>
            </a:r>
            <a:endParaRPr b="0" lang="en-US" sz="1800" spc="-1" strike="noStrike">
              <a:latin typeface="Arial"/>
            </a:endParaRPr>
          </a:p>
        </p:txBody>
      </p:sp>
      <p:sp>
        <p:nvSpPr>
          <p:cNvPr id="253" name="TextShape 5"/>
          <p:cNvSpPr txBox="1"/>
          <p:nvPr/>
        </p:nvSpPr>
        <p:spPr>
          <a:xfrm>
            <a:off x="3457440" y="5577840"/>
            <a:ext cx="3571920" cy="1242000"/>
          </a:xfrm>
          <a:prstGeom prst="rect">
            <a:avLst/>
          </a:prstGeom>
          <a:noFill/>
          <a:ln>
            <a:noFill/>
          </a:ln>
        </p:spPr>
        <p:txBody>
          <a:bodyPr lIns="90000" rIns="90000" tIns="45000" bIns="45000">
            <a:noAutofit/>
          </a:bodyPr>
          <a:p>
            <a:pPr>
              <a:lnSpc>
                <a:spcPct val="100000"/>
              </a:lnSpc>
            </a:pPr>
            <a:r>
              <a:rPr b="0" lang="en-US" sz="1800" spc="-1" strike="noStrike">
                <a:solidFill>
                  <a:srgbClr val="2a6099"/>
                </a:solidFill>
                <a:latin typeface="Noto Sans Light"/>
                <a:ea typeface="DejaVu Sans"/>
              </a:rPr>
              <a:t>1. Output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Customer Retention Team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Estimated Value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360000" y="301320"/>
            <a:ext cx="9358920" cy="957600"/>
          </a:xfrm>
          <a:prstGeom prst="rect">
            <a:avLst/>
          </a:prstGeom>
          <a:noFill/>
          <a:ln>
            <a:noFill/>
          </a:ln>
        </p:spPr>
        <p:style>
          <a:lnRef idx="0"/>
          <a:fillRef idx="0"/>
          <a:effectRef idx="0"/>
          <a:fontRef idx="minor"/>
        </p:style>
      </p:sp>
      <p:pic>
        <p:nvPicPr>
          <p:cNvPr id="255" name="Picture 89_32" descr=""/>
          <p:cNvPicPr/>
          <p:nvPr/>
        </p:nvPicPr>
        <p:blipFill>
          <a:blip r:embed="rId1"/>
          <a:stretch/>
        </p:blipFill>
        <p:spPr>
          <a:xfrm>
            <a:off x="8930160" y="274320"/>
            <a:ext cx="944640" cy="944640"/>
          </a:xfrm>
          <a:prstGeom prst="rect">
            <a:avLst/>
          </a:prstGeom>
          <a:ln>
            <a:noFill/>
          </a:ln>
        </p:spPr>
      </p:pic>
      <p:sp>
        <p:nvSpPr>
          <p:cNvPr id="256"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Output</a:t>
            </a:r>
            <a:endParaRPr b="0" lang="en-US" sz="4900" spc="-1" strike="noStrike">
              <a:latin typeface="Arial"/>
            </a:endParaRPr>
          </a:p>
        </p:txBody>
      </p:sp>
      <p:sp>
        <p:nvSpPr>
          <p:cNvPr id="257"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360000" y="301320"/>
            <a:ext cx="9358920" cy="957600"/>
          </a:xfrm>
          <a:prstGeom prst="rect">
            <a:avLst/>
          </a:prstGeom>
          <a:noFill/>
          <a:ln>
            <a:noFill/>
          </a:ln>
        </p:spPr>
        <p:style>
          <a:lnRef idx="0"/>
          <a:fillRef idx="0"/>
          <a:effectRef idx="0"/>
          <a:fontRef idx="minor"/>
        </p:style>
      </p:sp>
      <p:pic>
        <p:nvPicPr>
          <p:cNvPr id="259" name="Picture 89_33" descr=""/>
          <p:cNvPicPr/>
          <p:nvPr/>
        </p:nvPicPr>
        <p:blipFill>
          <a:blip r:embed="rId1"/>
          <a:stretch/>
        </p:blipFill>
        <p:spPr>
          <a:xfrm>
            <a:off x="8930160" y="274320"/>
            <a:ext cx="944640" cy="944640"/>
          </a:xfrm>
          <a:prstGeom prst="rect">
            <a:avLst/>
          </a:prstGeom>
          <a:ln>
            <a:noFill/>
          </a:ln>
        </p:spPr>
      </p:pic>
      <p:sp>
        <p:nvSpPr>
          <p:cNvPr id="260"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Retention Team</a:t>
            </a:r>
            <a:endParaRPr b="0" lang="en-US" sz="4900" spc="-1" strike="noStrike">
              <a:latin typeface="Arial"/>
            </a:endParaRPr>
          </a:p>
        </p:txBody>
      </p:sp>
      <p:sp>
        <p:nvSpPr>
          <p:cNvPr id="261"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60000" y="301320"/>
            <a:ext cx="9358920" cy="957600"/>
          </a:xfrm>
          <a:prstGeom prst="rect">
            <a:avLst/>
          </a:prstGeom>
          <a:noFill/>
          <a:ln>
            <a:noFill/>
          </a:ln>
        </p:spPr>
        <p:style>
          <a:lnRef idx="0"/>
          <a:fillRef idx="0"/>
          <a:effectRef idx="0"/>
          <a:fontRef idx="minor"/>
        </p:style>
      </p:sp>
      <p:pic>
        <p:nvPicPr>
          <p:cNvPr id="263" name="Picture 89_34" descr=""/>
          <p:cNvPicPr/>
          <p:nvPr/>
        </p:nvPicPr>
        <p:blipFill>
          <a:blip r:embed="rId1"/>
          <a:stretch/>
        </p:blipFill>
        <p:spPr>
          <a:xfrm>
            <a:off x="8930160" y="274320"/>
            <a:ext cx="944640" cy="944640"/>
          </a:xfrm>
          <a:prstGeom prst="rect">
            <a:avLst/>
          </a:prstGeom>
          <a:ln>
            <a:noFill/>
          </a:ln>
        </p:spPr>
      </p:pic>
      <p:sp>
        <p:nvSpPr>
          <p:cNvPr id="264"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Estimated Value</a:t>
            </a:r>
            <a:endParaRPr b="0" lang="en-US" sz="4900" spc="-1" strike="noStrike">
              <a:latin typeface="Arial"/>
            </a:endParaRPr>
          </a:p>
        </p:txBody>
      </p:sp>
      <p:sp>
        <p:nvSpPr>
          <p:cNvPr id="265"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504000" y="1768680"/>
            <a:ext cx="9071640" cy="4383720"/>
          </a:xfrm>
          <a:prstGeom prst="rect">
            <a:avLst/>
          </a:prstGeom>
          <a:noFill/>
          <a:ln>
            <a:noFill/>
          </a:ln>
        </p:spPr>
        <p:txBody>
          <a:bodyPr lIns="0" rIns="0" tIns="0" bIns="0" anchor="ctr">
            <a:noAutofit/>
          </a:bodyPr>
          <a:p>
            <a:pPr algn="ctr"/>
            <a:r>
              <a:rPr b="0" lang="en-US" sz="3200" spc="-1" strike="noStrike">
                <a:solidFill>
                  <a:srgbClr val="2a6099"/>
                </a:solidFill>
                <a:latin typeface="Arial"/>
              </a:rPr>
              <a:t>Fin</a:t>
            </a:r>
            <a:endParaRPr b="0" lang="en-US" sz="3200" spc="-1" strike="noStrike">
              <a:solidFill>
                <a:srgbClr val="2a6099"/>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CustomShape 1"/>
          <p:cNvSpPr/>
          <p:nvPr/>
        </p:nvSpPr>
        <p:spPr>
          <a:xfrm>
            <a:off x="360000" y="301320"/>
            <a:ext cx="9358920" cy="957600"/>
          </a:xfrm>
          <a:prstGeom prst="rect">
            <a:avLst/>
          </a:prstGeom>
          <a:noFill/>
          <a:ln>
            <a:noFill/>
          </a:ln>
        </p:spPr>
        <p:style>
          <a:lnRef idx="0"/>
          <a:fillRef idx="0"/>
          <a:effectRef idx="0"/>
          <a:fontRef idx="minor"/>
        </p:style>
      </p:sp>
      <p:pic>
        <p:nvPicPr>
          <p:cNvPr id="268" name="Picture 89_35" descr=""/>
          <p:cNvPicPr/>
          <p:nvPr/>
        </p:nvPicPr>
        <p:blipFill>
          <a:blip r:embed="rId1"/>
          <a:stretch/>
        </p:blipFill>
        <p:spPr>
          <a:xfrm>
            <a:off x="8930160" y="274320"/>
            <a:ext cx="944640" cy="944640"/>
          </a:xfrm>
          <a:prstGeom prst="rect">
            <a:avLst/>
          </a:prstGeom>
          <a:ln>
            <a:noFill/>
          </a:ln>
        </p:spPr>
      </p:pic>
      <p:sp>
        <p:nvSpPr>
          <p:cNvPr id="269"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References</a:t>
            </a:r>
            <a:endParaRPr b="0" lang="en-US" sz="4900" spc="-1" strike="noStrike">
              <a:latin typeface="Arial"/>
            </a:endParaRPr>
          </a:p>
        </p:txBody>
      </p:sp>
      <p:sp>
        <p:nvSpPr>
          <p:cNvPr id="270" name="CustomShape 3"/>
          <p:cNvSpPr/>
          <p:nvPr/>
        </p:nvSpPr>
        <p:spPr>
          <a:xfrm>
            <a:off x="731520" y="2103120"/>
            <a:ext cx="4297680" cy="320040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360000" y="301320"/>
            <a:ext cx="9358920" cy="957600"/>
          </a:xfrm>
          <a:prstGeom prst="rect">
            <a:avLst/>
          </a:prstGeom>
          <a:noFill/>
          <a:ln>
            <a:noFill/>
          </a:ln>
        </p:spPr>
        <p:style>
          <a:lnRef idx="0"/>
          <a:fillRef idx="0"/>
          <a:effectRef idx="0"/>
          <a:fontRef idx="minor"/>
        </p:style>
      </p:sp>
      <p:pic>
        <p:nvPicPr>
          <p:cNvPr id="102" name="Picture 89_0" descr=""/>
          <p:cNvPicPr/>
          <p:nvPr/>
        </p:nvPicPr>
        <p:blipFill>
          <a:blip r:embed="rId1"/>
          <a:stretch/>
        </p:blipFill>
        <p:spPr>
          <a:xfrm>
            <a:off x="8930160" y="274320"/>
            <a:ext cx="944640" cy="944640"/>
          </a:xfrm>
          <a:prstGeom prst="rect">
            <a:avLst/>
          </a:prstGeom>
          <a:ln>
            <a:noFill/>
          </a:ln>
        </p:spPr>
      </p:pic>
      <p:sp>
        <p:nvSpPr>
          <p:cNvPr id="103"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Product</a:t>
            </a:r>
            <a:endParaRPr b="0" lang="en-US" sz="4900" spc="-1" strike="noStrike">
              <a:latin typeface="Arial"/>
            </a:endParaRPr>
          </a:p>
        </p:txBody>
      </p:sp>
      <p:sp>
        <p:nvSpPr>
          <p:cNvPr id="104" name="CustomShape 3"/>
          <p:cNvSpPr/>
          <p:nvPr/>
        </p:nvSpPr>
        <p:spPr>
          <a:xfrm>
            <a:off x="457200" y="1737360"/>
            <a:ext cx="4754880" cy="40233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GE’s Healthcare IT application</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Assists medical professionals   in their daily work</a:t>
            </a:r>
            <a:endParaRPr b="0" lang="en-US" sz="2200" spc="-1" strike="noStrike">
              <a:latin typeface="Arial"/>
            </a:endParaRPr>
          </a:p>
          <a:p>
            <a:pPr>
              <a:lnSpc>
                <a:spcPct val="100000"/>
              </a:lnSpc>
              <a:spcAft>
                <a:spcPts val="1414"/>
              </a:spcAft>
            </a:pPr>
            <a:endParaRPr b="0" lang="en-US" sz="2200" spc="-1" strike="noStrike">
              <a:latin typeface="Arial"/>
            </a:endParaRPr>
          </a:p>
          <a:p>
            <a:pPr marL="72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Customers are required to use:</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A GE-provided smartphone </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Coverage from their partner    SmartAppCellular</a:t>
            </a:r>
            <a:endParaRPr b="0" lang="en-US" sz="2200" spc="-1" strike="noStrike">
              <a:latin typeface="Arial"/>
            </a:endParaRPr>
          </a:p>
        </p:txBody>
      </p:sp>
      <p:pic>
        <p:nvPicPr>
          <p:cNvPr id="105" name="" descr=""/>
          <p:cNvPicPr/>
          <p:nvPr/>
        </p:nvPicPr>
        <p:blipFill>
          <a:blip r:embed="rId2"/>
          <a:stretch/>
        </p:blipFill>
        <p:spPr>
          <a:xfrm>
            <a:off x="5627520" y="1463040"/>
            <a:ext cx="4156560" cy="4156560"/>
          </a:xfrm>
          <a:prstGeom prst="rect">
            <a:avLst/>
          </a:prstGeom>
          <a:ln>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CustomShape 1"/>
          <p:cNvSpPr/>
          <p:nvPr/>
        </p:nvSpPr>
        <p:spPr>
          <a:xfrm>
            <a:off x="360000" y="301320"/>
            <a:ext cx="9358920" cy="957600"/>
          </a:xfrm>
          <a:prstGeom prst="rect">
            <a:avLst/>
          </a:prstGeom>
          <a:noFill/>
          <a:ln>
            <a:noFill/>
          </a:ln>
        </p:spPr>
        <p:style>
          <a:lnRef idx="0"/>
          <a:fillRef idx="0"/>
          <a:effectRef idx="0"/>
          <a:fontRef idx="minor"/>
        </p:style>
      </p:sp>
      <p:pic>
        <p:nvPicPr>
          <p:cNvPr id="272" name="Picture 104" descr=""/>
          <p:cNvPicPr/>
          <p:nvPr/>
        </p:nvPicPr>
        <p:blipFill>
          <a:blip r:embed="rId1"/>
          <a:stretch/>
        </p:blipFill>
        <p:spPr>
          <a:xfrm>
            <a:off x="8930160" y="274320"/>
            <a:ext cx="944640" cy="944640"/>
          </a:xfrm>
          <a:prstGeom prst="rect">
            <a:avLst/>
          </a:prstGeom>
          <a:ln>
            <a:noFill/>
          </a:ln>
        </p:spPr>
      </p:pic>
      <p:sp>
        <p:nvSpPr>
          <p:cNvPr id="273"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Additional Fields</a:t>
            </a:r>
            <a:endParaRPr b="0" lang="en-US" sz="4900" spc="-1" strike="noStrike">
              <a:latin typeface="Arial"/>
            </a:endParaRPr>
          </a:p>
        </p:txBody>
      </p:sp>
      <p:sp>
        <p:nvSpPr>
          <p:cNvPr id="274" name="CustomShape 3"/>
          <p:cNvSpPr/>
          <p:nvPr/>
        </p:nvSpPr>
        <p:spPr>
          <a:xfrm>
            <a:off x="91440" y="1371600"/>
            <a:ext cx="4983840" cy="38466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2c3e50"/>
                </a:solidFill>
                <a:highlight>
                  <a:srgbClr val="ffffff"/>
                </a:highlight>
                <a:uFillTx/>
                <a:latin typeface="Noto Sans Regular"/>
                <a:ea typeface="DejaVu Sans"/>
              </a:rPr>
              <a:t>Extending the Source</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Usage data</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Total calls</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Percentage of dropped calls</a:t>
            </a: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Location data</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General region v area code</a:t>
            </a:r>
            <a:endParaRPr b="0" lang="en-US" sz="2200" spc="-1" strike="noStrike">
              <a:latin typeface="Arial"/>
            </a:endParaRPr>
          </a:p>
          <a:p>
            <a:pPr marL="457920">
              <a:lnSpc>
                <a:spcPct val="100000"/>
              </a:lnSpc>
              <a:spcAft>
                <a:spcPts val="1414"/>
              </a:spcAft>
            </a:pPr>
            <a:r>
              <a:rPr b="0" lang="en-US" sz="2200" spc="-1" strike="noStrike">
                <a:solidFill>
                  <a:srgbClr val="2c3e50"/>
                </a:solidFill>
                <a:highlight>
                  <a:srgbClr val="ffffff"/>
                </a:highlight>
                <a:latin typeface="Noto Sans Regular"/>
                <a:ea typeface="DejaVu Sans"/>
              </a:rPr>
              <a:t>- Quality of coverage in region</a:t>
            </a:r>
            <a:endParaRPr b="0" lang="en-US" sz="2200" spc="-1" strike="noStrike">
              <a:latin typeface="Arial"/>
            </a:endParaRPr>
          </a:p>
        </p:txBody>
      </p:sp>
      <p:sp>
        <p:nvSpPr>
          <p:cNvPr id="275" name="CustomShape 4"/>
          <p:cNvSpPr/>
          <p:nvPr/>
        </p:nvSpPr>
        <p:spPr>
          <a:xfrm>
            <a:off x="5076000" y="1364760"/>
            <a:ext cx="4890240" cy="38548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2c3e50"/>
                </a:solidFill>
                <a:highlight>
                  <a:srgbClr val="ffffff"/>
                </a:highlight>
                <a:uFillTx/>
                <a:latin typeface="Noto Sans Regular"/>
                <a:ea typeface="DejaVu Sans"/>
              </a:rPr>
              <a:t>External Data</a:t>
            </a:r>
            <a:endParaRPr b="0" lang="en-US" sz="2200" spc="-1" strike="noStrike">
              <a:latin typeface="Arial"/>
            </a:endParaRPr>
          </a:p>
          <a:p>
            <a:pPr marL="216360">
              <a:lnSpc>
                <a:spcPct val="100000"/>
              </a:lnSpc>
              <a:spcAft>
                <a:spcPts val="1414"/>
              </a:spcAft>
            </a:pPr>
            <a:r>
              <a:rPr b="0" lang="en-US" sz="2200" spc="-1" strike="noStrike">
                <a:solidFill>
                  <a:srgbClr val="2c3e50"/>
                </a:solidFill>
                <a:highlight>
                  <a:srgbClr val="ffffff"/>
                </a:highlight>
                <a:latin typeface="Noto Sans Regular"/>
                <a:ea typeface="DejaVu Sans"/>
              </a:rPr>
              <a:t>Outgoing survey data</a:t>
            </a:r>
            <a:endParaRPr b="0" lang="en-US" sz="2200" spc="-1" strike="noStrike">
              <a:latin typeface="Arial"/>
            </a:endParaRPr>
          </a:p>
          <a:p>
            <a:pPr marL="648360">
              <a:lnSpc>
                <a:spcPct val="100000"/>
              </a:lnSpc>
              <a:spcAft>
                <a:spcPts val="1414"/>
              </a:spcAft>
            </a:pPr>
            <a:r>
              <a:rPr b="0" lang="en-US" sz="2200" spc="-1" strike="noStrike">
                <a:solidFill>
                  <a:srgbClr val="2c3e50"/>
                </a:solidFill>
                <a:highlight>
                  <a:srgbClr val="ffffff"/>
                </a:highlight>
                <a:latin typeface="Noto Sans Regular"/>
                <a:ea typeface="DejaVu Sans"/>
              </a:rPr>
              <a:t>- Reasons for cancelling</a:t>
            </a:r>
            <a:endParaRPr b="0" lang="en-US" sz="2200" spc="-1" strike="noStrike">
              <a:latin typeface="Arial"/>
            </a:endParaRPr>
          </a:p>
          <a:p>
            <a:pPr marL="648360">
              <a:lnSpc>
                <a:spcPct val="100000"/>
              </a:lnSpc>
              <a:spcAft>
                <a:spcPts val="1414"/>
              </a:spcAft>
            </a:pPr>
            <a:r>
              <a:rPr b="0" lang="en-US" sz="2200" spc="-1" strike="noStrike">
                <a:solidFill>
                  <a:srgbClr val="2c3e50"/>
                </a:solidFill>
                <a:highlight>
                  <a:srgbClr val="ffffff"/>
                </a:highlight>
                <a:latin typeface="Noto Sans Regular"/>
                <a:ea typeface="DejaVu Sans"/>
              </a:rPr>
              <a:t>- Switching providers?</a:t>
            </a:r>
            <a:endParaRPr b="0" lang="en-US" sz="2200" spc="-1" strike="noStrike">
              <a:latin typeface="Arial"/>
            </a:endParaRPr>
          </a:p>
          <a:p>
            <a:pPr marL="216360">
              <a:lnSpc>
                <a:spcPct val="100000"/>
              </a:lnSpc>
              <a:spcAft>
                <a:spcPts val="1414"/>
              </a:spcAft>
            </a:pPr>
            <a:r>
              <a:rPr b="0" lang="en-US" sz="2200" spc="-1" strike="noStrike">
                <a:solidFill>
                  <a:srgbClr val="2c3e50"/>
                </a:solidFill>
                <a:highlight>
                  <a:srgbClr val="ffffff"/>
                </a:highlight>
                <a:latin typeface="Noto Sans Regular"/>
                <a:ea typeface="DejaVu Sans"/>
              </a:rPr>
              <a:t>Credit card</a:t>
            </a:r>
            <a:endParaRPr b="0" lang="en-US" sz="2200" spc="-1" strike="noStrike">
              <a:latin typeface="Arial"/>
            </a:endParaRPr>
          </a:p>
          <a:p>
            <a:pPr marL="648360">
              <a:lnSpc>
                <a:spcPct val="100000"/>
              </a:lnSpc>
              <a:spcAft>
                <a:spcPts val="1414"/>
              </a:spcAft>
            </a:pPr>
            <a:r>
              <a:rPr b="0" lang="en-US" sz="2200" spc="-1" strike="noStrike">
                <a:solidFill>
                  <a:srgbClr val="2c3e50"/>
                </a:solidFill>
                <a:highlight>
                  <a:srgbClr val="ffffff"/>
                </a:highlight>
                <a:latin typeface="Noto Sans Regular"/>
                <a:ea typeface="DejaVu Sans"/>
              </a:rPr>
              <a:t>- From third party</a:t>
            </a:r>
            <a:endParaRPr b="0" lang="en-US" sz="2200" spc="-1" strike="noStrike">
              <a:latin typeface="Arial"/>
            </a:endParaRPr>
          </a:p>
          <a:p>
            <a:pPr marL="648360">
              <a:lnSpc>
                <a:spcPct val="100000"/>
              </a:lnSpc>
              <a:spcAft>
                <a:spcPts val="1414"/>
              </a:spcAft>
            </a:pPr>
            <a:r>
              <a:rPr b="0" lang="en-US" sz="2200" spc="-1" strike="noStrike">
                <a:solidFill>
                  <a:srgbClr val="2c3e50"/>
                </a:solidFill>
                <a:highlight>
                  <a:srgbClr val="ffffff"/>
                </a:highlight>
                <a:latin typeface="Noto Sans Regular"/>
                <a:ea typeface="DejaVu Sans"/>
              </a:rPr>
              <a:t>- Specific card types/limits</a:t>
            </a:r>
            <a:endParaRPr b="0" lang="en-US" sz="2200" spc="-1" strike="noStrike">
              <a:latin typeface="Arial"/>
            </a:endParaRPr>
          </a:p>
          <a:p>
            <a:pPr>
              <a:lnSpc>
                <a:spcPct val="100000"/>
              </a:lnSpc>
              <a:spcAft>
                <a:spcPts val="1414"/>
              </a:spcAf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CustomShape 1"/>
          <p:cNvSpPr/>
          <p:nvPr/>
        </p:nvSpPr>
        <p:spPr>
          <a:xfrm>
            <a:off x="360000" y="301320"/>
            <a:ext cx="9358920" cy="957600"/>
          </a:xfrm>
          <a:prstGeom prst="rect">
            <a:avLst/>
          </a:prstGeom>
          <a:noFill/>
          <a:ln>
            <a:noFill/>
          </a:ln>
        </p:spPr>
        <p:style>
          <a:lnRef idx="0"/>
          <a:fillRef idx="0"/>
          <a:effectRef idx="0"/>
          <a:fontRef idx="minor"/>
        </p:style>
      </p:sp>
      <p:pic>
        <p:nvPicPr>
          <p:cNvPr id="277" name="Picture 109" descr=""/>
          <p:cNvPicPr/>
          <p:nvPr/>
        </p:nvPicPr>
        <p:blipFill>
          <a:blip r:embed="rId1"/>
          <a:stretch/>
        </p:blipFill>
        <p:spPr>
          <a:xfrm>
            <a:off x="8930160" y="274320"/>
            <a:ext cx="944640" cy="944640"/>
          </a:xfrm>
          <a:prstGeom prst="rect">
            <a:avLst/>
          </a:prstGeom>
          <a:ln>
            <a:noFill/>
          </a:ln>
        </p:spPr>
      </p:pic>
      <p:sp>
        <p:nvSpPr>
          <p:cNvPr id="278"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Ethical Implications</a:t>
            </a:r>
            <a:endParaRPr b="0" lang="en-US" sz="4900" spc="-1" strike="noStrike">
              <a:latin typeface="Arial"/>
            </a:endParaRPr>
          </a:p>
        </p:txBody>
      </p:sp>
      <p:sp>
        <p:nvSpPr>
          <p:cNvPr id="279" name="CustomShape 3"/>
          <p:cNvSpPr/>
          <p:nvPr/>
        </p:nvSpPr>
        <p:spPr>
          <a:xfrm>
            <a:off x="91440" y="1371600"/>
            <a:ext cx="9874800" cy="41439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Certain data can be damaging, biased, or discriminatory</a:t>
            </a:r>
            <a:endParaRPr b="0" lang="en-US" sz="22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 E.g. gender, race, nationality, zip code</a:t>
            </a:r>
            <a:endParaRPr b="0" lang="en-US" sz="1600" spc="-1" strike="noStrike">
              <a:latin typeface="Arial"/>
            </a:endParaRPr>
          </a:p>
          <a:p>
            <a:pPr>
              <a:lnSpc>
                <a:spcPct val="100000"/>
              </a:lnSpc>
              <a:spcAft>
                <a:spcPts val="1414"/>
              </a:spcAft>
            </a:pPr>
            <a:endParaRPr b="0" lang="en-US" sz="16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Information should only be available when it is:</a:t>
            </a:r>
            <a:endParaRPr b="0" lang="en-US" sz="22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Noto Sans Regular"/>
                <a:ea typeface="DejaVu Sans"/>
              </a:rPr>
              <a:t>- Relevant</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 Acceptable</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 Professional</a:t>
            </a:r>
            <a:endParaRPr b="0" lang="en-US" sz="1600" spc="-1" strike="noStrike">
              <a:latin typeface="Arial"/>
            </a:endParaRPr>
          </a:p>
          <a:p>
            <a:pPr>
              <a:lnSpc>
                <a:spcPct val="100000"/>
              </a:lnSpc>
              <a:spcAft>
                <a:spcPts val="1414"/>
              </a:spcAft>
            </a:pPr>
            <a:endParaRPr b="0" lang="en-US" sz="16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Predictive inputs and outreach strategies must maintain customer equality, privacy, and confidentiality</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60000" y="301320"/>
            <a:ext cx="9358920" cy="957600"/>
          </a:xfrm>
          <a:prstGeom prst="rect">
            <a:avLst/>
          </a:prstGeom>
          <a:noFill/>
          <a:ln>
            <a:noFill/>
          </a:ln>
        </p:spPr>
        <p:style>
          <a:lnRef idx="0"/>
          <a:fillRef idx="0"/>
          <a:effectRef idx="0"/>
          <a:fontRef idx="minor"/>
        </p:style>
      </p:sp>
      <p:pic>
        <p:nvPicPr>
          <p:cNvPr id="281" name="Picture 113" descr=""/>
          <p:cNvPicPr/>
          <p:nvPr/>
        </p:nvPicPr>
        <p:blipFill>
          <a:blip r:embed="rId1"/>
          <a:stretch/>
        </p:blipFill>
        <p:spPr>
          <a:xfrm>
            <a:off x="8930160" y="274320"/>
            <a:ext cx="944640" cy="944640"/>
          </a:xfrm>
          <a:prstGeom prst="rect">
            <a:avLst/>
          </a:prstGeom>
          <a:ln>
            <a:noFill/>
          </a:ln>
        </p:spPr>
      </p:pic>
      <p:sp>
        <p:nvSpPr>
          <p:cNvPr id="282"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Pilot Model Creation</a:t>
            </a:r>
            <a:endParaRPr b="0" lang="en-US" sz="4900" spc="-1" strike="noStrike">
              <a:latin typeface="Arial"/>
            </a:endParaRPr>
          </a:p>
        </p:txBody>
      </p:sp>
      <p:sp>
        <p:nvSpPr>
          <p:cNvPr id="283" name="CustomShape 3"/>
          <p:cNvSpPr/>
          <p:nvPr/>
        </p:nvSpPr>
        <p:spPr>
          <a:xfrm>
            <a:off x="91440" y="1371600"/>
            <a:ext cx="9874800" cy="41796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A very simple model trained on a subset of the source data:</a:t>
            </a: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Builds 100 decision trees by randomly sampling 6 variables at each node and using the best predictor of customer churn</a:t>
            </a:r>
            <a:endParaRPr b="0" lang="en-US" sz="2200" spc="-1" strike="noStrike">
              <a:latin typeface="Arial"/>
            </a:endParaRPr>
          </a:p>
          <a:p>
            <a:pPr>
              <a:lnSpc>
                <a:spcPct val="100000"/>
              </a:lnSpc>
              <a:spcAft>
                <a:spcPts val="1414"/>
              </a:spcAft>
            </a:pP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Let’s see how it performs….</a:t>
            </a:r>
            <a:endParaRPr b="0" lang="en-US" sz="2200" spc="-1" strike="noStrike">
              <a:latin typeface="Arial"/>
            </a:endParaRPr>
          </a:p>
        </p:txBody>
      </p:sp>
      <p:pic>
        <p:nvPicPr>
          <p:cNvPr id="284" name="Picture 116" descr=""/>
          <p:cNvPicPr/>
          <p:nvPr/>
        </p:nvPicPr>
        <p:blipFill>
          <a:blip r:embed="rId2"/>
          <a:stretch/>
        </p:blipFill>
        <p:spPr>
          <a:xfrm>
            <a:off x="3450240" y="2347200"/>
            <a:ext cx="2675520" cy="761040"/>
          </a:xfrm>
          <a:prstGeom prst="rect">
            <a:avLst/>
          </a:prstGeom>
          <a:ln>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360000" y="301320"/>
            <a:ext cx="9358920" cy="957600"/>
          </a:xfrm>
          <a:prstGeom prst="rect">
            <a:avLst/>
          </a:prstGeom>
          <a:noFill/>
          <a:ln>
            <a:noFill/>
          </a:ln>
        </p:spPr>
        <p:style>
          <a:lnRef idx="0"/>
          <a:fillRef idx="0"/>
          <a:effectRef idx="0"/>
          <a:fontRef idx="minor"/>
        </p:style>
      </p:sp>
      <p:pic>
        <p:nvPicPr>
          <p:cNvPr id="286" name="Picture 118" descr=""/>
          <p:cNvPicPr/>
          <p:nvPr/>
        </p:nvPicPr>
        <p:blipFill>
          <a:blip r:embed="rId1"/>
          <a:stretch/>
        </p:blipFill>
        <p:spPr>
          <a:xfrm>
            <a:off x="8930160" y="274320"/>
            <a:ext cx="944640" cy="944640"/>
          </a:xfrm>
          <a:prstGeom prst="rect">
            <a:avLst/>
          </a:prstGeom>
          <a:ln>
            <a:noFill/>
          </a:ln>
        </p:spPr>
      </p:pic>
      <p:sp>
        <p:nvSpPr>
          <p:cNvPr id="287"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Results</a:t>
            </a:r>
            <a:endParaRPr b="0" lang="en-US" sz="4900" spc="-1" strike="noStrike">
              <a:latin typeface="Arial"/>
            </a:endParaRPr>
          </a:p>
        </p:txBody>
      </p:sp>
      <p:sp>
        <p:nvSpPr>
          <p:cNvPr id="288" name="CustomShape 3"/>
          <p:cNvSpPr/>
          <p:nvPr/>
        </p:nvSpPr>
        <p:spPr>
          <a:xfrm>
            <a:off x="640080" y="1371600"/>
            <a:ext cx="4435200" cy="38466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2c3e50"/>
                </a:solidFill>
                <a:highlight>
                  <a:srgbClr val="ffffff"/>
                </a:highlight>
                <a:uFillTx/>
                <a:latin typeface="Noto Sans Regular"/>
                <a:ea typeface="DejaVu Sans"/>
              </a:rPr>
              <a:t>Predictions</a:t>
            </a: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a:lnSpc>
                <a:spcPct val="100000"/>
              </a:lnSpc>
              <a:spcAft>
                <a:spcPts val="1414"/>
              </a:spcAft>
            </a:pPr>
            <a:endParaRPr b="0" lang="en-US" sz="22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Overall accuracy: 59%</a:t>
            </a:r>
            <a:endParaRPr b="0" lang="en-US" sz="2200" spc="-1" strike="noStrike">
              <a:latin typeface="Arial"/>
            </a:endParaRPr>
          </a:p>
        </p:txBody>
      </p:sp>
      <p:sp>
        <p:nvSpPr>
          <p:cNvPr id="289" name="CustomShape 4"/>
          <p:cNvSpPr/>
          <p:nvPr/>
        </p:nvSpPr>
        <p:spPr>
          <a:xfrm>
            <a:off x="5076000" y="1364760"/>
            <a:ext cx="4890240" cy="41223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2c3e50"/>
                </a:solidFill>
                <a:highlight>
                  <a:srgbClr val="ffffff"/>
                </a:highlight>
                <a:uFillTx/>
                <a:latin typeface="Noto Sans Regular"/>
                <a:ea typeface="DejaVu Sans"/>
              </a:rPr>
              <a:t>Most Important Variables</a:t>
            </a:r>
            <a:endParaRPr b="0" lang="en-US" sz="2200" spc="-1" strike="noStrike">
              <a:latin typeface="Arial"/>
            </a:endParaRPr>
          </a:p>
          <a:p>
            <a:pPr>
              <a:lnSpc>
                <a:spcPct val="100000"/>
              </a:lnSpc>
              <a:spcAft>
                <a:spcPts val="1414"/>
              </a:spcAft>
            </a:pPr>
            <a:endParaRPr b="0" lang="en-US" sz="2200" spc="-1" strike="noStrike">
              <a:latin typeface="Arial"/>
            </a:endParaRPr>
          </a:p>
          <a:p>
            <a:pPr marL="216360">
              <a:lnSpc>
                <a:spcPct val="100000"/>
              </a:lnSpc>
              <a:spcAft>
                <a:spcPts val="1414"/>
              </a:spcAft>
            </a:pPr>
            <a:r>
              <a:rPr b="0" lang="en-US" sz="2200" spc="-1" strike="noStrike">
                <a:solidFill>
                  <a:srgbClr val="2c3e50"/>
                </a:solidFill>
                <a:highlight>
                  <a:srgbClr val="ffffff"/>
                </a:highlight>
                <a:latin typeface="Noto Sans Regular"/>
                <a:ea typeface="DejaVu Sans"/>
              </a:rPr>
              <a:t>For predicting Yes:</a:t>
            </a:r>
            <a:endParaRPr b="0" lang="en-US" sz="2200" spc="-1" strike="noStrike">
              <a:latin typeface="Arial"/>
            </a:endParaRPr>
          </a:p>
          <a:p>
            <a:pPr lvl="2" marL="647640" indent="-214920">
              <a:lnSpc>
                <a:spcPct val="100000"/>
              </a:lnSpc>
              <a:spcAft>
                <a:spcPts val="1414"/>
              </a:spcAft>
              <a:buClr>
                <a:srgbClr val="000000"/>
              </a:buClr>
              <a:buSzPct val="45000"/>
              <a:buFont typeface="Wingdings" charset="2"/>
              <a:buChar char=""/>
            </a:pPr>
            <a:r>
              <a:rPr b="0" lang="en-US" sz="1600" spc="-1" strike="noStrike">
                <a:solidFill>
                  <a:srgbClr val="2c3e50"/>
                </a:solidFill>
                <a:highlight>
                  <a:srgbClr val="ffffff"/>
                </a:highlight>
                <a:latin typeface="Noto Sans Regular"/>
                <a:ea typeface="DejaVu Sans"/>
              </a:rPr>
              <a:t>Change in minutes</a:t>
            </a:r>
            <a:endParaRPr b="0" lang="en-US" sz="1600" spc="-1" strike="noStrike">
              <a:latin typeface="Arial"/>
            </a:endParaRPr>
          </a:p>
          <a:p>
            <a:pPr lvl="2" marL="647640" indent="-214920">
              <a:lnSpc>
                <a:spcPct val="100000"/>
              </a:lnSpc>
              <a:spcAft>
                <a:spcPts val="1414"/>
              </a:spcAft>
              <a:buClr>
                <a:srgbClr val="000000"/>
              </a:buClr>
              <a:buSzPct val="45000"/>
              <a:buFont typeface="Wingdings" charset="2"/>
              <a:buChar char=""/>
            </a:pPr>
            <a:r>
              <a:rPr b="0" lang="en-US" sz="1600" spc="-1" strike="noStrike">
                <a:solidFill>
                  <a:srgbClr val="2c3e50"/>
                </a:solidFill>
                <a:highlight>
                  <a:srgbClr val="ffffff"/>
                </a:highlight>
                <a:latin typeface="Noto Sans Regular"/>
                <a:ea typeface="DejaVu Sans"/>
              </a:rPr>
              <a:t>Equipment days</a:t>
            </a:r>
            <a:endParaRPr b="0" lang="en-US" sz="1600" spc="-1" strike="noStrike">
              <a:latin typeface="Arial"/>
            </a:endParaRPr>
          </a:p>
          <a:p>
            <a:pPr lvl="2" marL="647640" indent="-214920">
              <a:lnSpc>
                <a:spcPct val="100000"/>
              </a:lnSpc>
              <a:spcAft>
                <a:spcPts val="1414"/>
              </a:spcAft>
              <a:buClr>
                <a:srgbClr val="000000"/>
              </a:buClr>
              <a:buSzPct val="45000"/>
              <a:buFont typeface="Wingdings" charset="2"/>
              <a:buChar char=""/>
            </a:pPr>
            <a:r>
              <a:rPr b="0" lang="en-US" sz="1600" spc="-1" strike="noStrike">
                <a:solidFill>
                  <a:srgbClr val="2c3e50"/>
                </a:solidFill>
                <a:highlight>
                  <a:srgbClr val="ffffff"/>
                </a:highlight>
                <a:latin typeface="Noto Sans Regular"/>
                <a:ea typeface="DejaVu Sans"/>
              </a:rPr>
              <a:t>Off-peak calls</a:t>
            </a:r>
            <a:endParaRPr b="0" lang="en-US" sz="1600" spc="-1" strike="noStrike">
              <a:latin typeface="Arial"/>
            </a:endParaRPr>
          </a:p>
          <a:p>
            <a:pPr marL="216360">
              <a:lnSpc>
                <a:spcPct val="100000"/>
              </a:lnSpc>
              <a:spcAft>
                <a:spcPts val="1414"/>
              </a:spcAft>
            </a:pPr>
            <a:r>
              <a:rPr b="0" lang="en-US" sz="2200" spc="-1" strike="noStrike">
                <a:solidFill>
                  <a:srgbClr val="2c3e50"/>
                </a:solidFill>
                <a:highlight>
                  <a:srgbClr val="ffffff"/>
                </a:highlight>
                <a:latin typeface="Noto Sans Regular"/>
                <a:ea typeface="DejaVu Sans"/>
              </a:rPr>
              <a:t>For predicting No:</a:t>
            </a:r>
            <a:endParaRPr b="0" lang="en-US" sz="2200" spc="-1" strike="noStrike">
              <a:latin typeface="Arial"/>
            </a:endParaRPr>
          </a:p>
          <a:p>
            <a:pPr lvl="2" marL="647640" indent="-214920">
              <a:lnSpc>
                <a:spcPct val="100000"/>
              </a:lnSpc>
              <a:spcAft>
                <a:spcPts val="1414"/>
              </a:spcAft>
              <a:buClr>
                <a:srgbClr val="000000"/>
              </a:buClr>
              <a:buSzPct val="45000"/>
              <a:buFont typeface="Wingdings" charset="2"/>
              <a:buChar char=""/>
            </a:pPr>
            <a:r>
              <a:rPr b="0" lang="en-US" sz="1600" spc="-1" strike="noStrike">
                <a:solidFill>
                  <a:srgbClr val="2c3e50"/>
                </a:solidFill>
                <a:highlight>
                  <a:srgbClr val="ffffff"/>
                </a:highlight>
                <a:latin typeface="Noto Sans Regular"/>
                <a:ea typeface="DejaVu Sans"/>
              </a:rPr>
              <a:t>Average monthly minutes</a:t>
            </a:r>
            <a:endParaRPr b="0" lang="en-US" sz="1600" spc="-1" strike="noStrike">
              <a:latin typeface="Arial"/>
            </a:endParaRPr>
          </a:p>
          <a:p>
            <a:pPr lvl="2" marL="647640" indent="-214920">
              <a:lnSpc>
                <a:spcPct val="100000"/>
              </a:lnSpc>
              <a:spcAft>
                <a:spcPts val="1414"/>
              </a:spcAft>
              <a:buClr>
                <a:srgbClr val="000000"/>
              </a:buClr>
              <a:buSzPct val="45000"/>
              <a:buFont typeface="Wingdings" charset="2"/>
              <a:buChar char=""/>
            </a:pPr>
            <a:r>
              <a:rPr b="0" lang="en-US" sz="1600" spc="-1" strike="noStrike">
                <a:solidFill>
                  <a:srgbClr val="2c3e50"/>
                </a:solidFill>
                <a:highlight>
                  <a:srgbClr val="ffffff"/>
                </a:highlight>
                <a:latin typeface="Noto Sans Regular"/>
                <a:ea typeface="DejaVu Sans"/>
              </a:rPr>
              <a:t>Recurring charge</a:t>
            </a:r>
            <a:endParaRPr b="0" lang="en-US" sz="1600" spc="-1" strike="noStrike">
              <a:latin typeface="Arial"/>
            </a:endParaRPr>
          </a:p>
          <a:p>
            <a:pPr lvl="2" marL="647640" indent="-214920">
              <a:lnSpc>
                <a:spcPct val="100000"/>
              </a:lnSpc>
              <a:spcAft>
                <a:spcPts val="1414"/>
              </a:spcAft>
              <a:buClr>
                <a:srgbClr val="000000"/>
              </a:buClr>
              <a:buSzPct val="45000"/>
              <a:buFont typeface="Wingdings" charset="2"/>
              <a:buChar char=""/>
            </a:pPr>
            <a:r>
              <a:rPr b="0" lang="en-US" sz="1600" spc="-1" strike="noStrike">
                <a:solidFill>
                  <a:srgbClr val="2c3e50"/>
                </a:solidFill>
                <a:highlight>
                  <a:srgbClr val="ffffff"/>
                </a:highlight>
                <a:latin typeface="Noto Sans Regular"/>
                <a:ea typeface="DejaVu Sans"/>
              </a:rPr>
              <a:t>In/out bound calls</a:t>
            </a:r>
            <a:endParaRPr b="0" lang="en-US" sz="1600" spc="-1" strike="noStrike">
              <a:latin typeface="Arial"/>
            </a:endParaRPr>
          </a:p>
        </p:txBody>
      </p:sp>
      <p:pic>
        <p:nvPicPr>
          <p:cNvPr id="290" name="Picture 122" descr=""/>
          <p:cNvPicPr/>
          <p:nvPr/>
        </p:nvPicPr>
        <p:blipFill>
          <a:blip r:embed="rId2"/>
          <a:stretch/>
        </p:blipFill>
        <p:spPr>
          <a:xfrm>
            <a:off x="580320" y="2267640"/>
            <a:ext cx="3161160" cy="155160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60000" y="301320"/>
            <a:ext cx="9358920" cy="957600"/>
          </a:xfrm>
          <a:prstGeom prst="rect">
            <a:avLst/>
          </a:prstGeom>
          <a:noFill/>
          <a:ln>
            <a:noFill/>
          </a:ln>
        </p:spPr>
        <p:style>
          <a:lnRef idx="0"/>
          <a:fillRef idx="0"/>
          <a:effectRef idx="0"/>
          <a:fontRef idx="minor"/>
        </p:style>
      </p:sp>
      <p:pic>
        <p:nvPicPr>
          <p:cNvPr id="292" name="Picture 124" descr=""/>
          <p:cNvPicPr/>
          <p:nvPr/>
        </p:nvPicPr>
        <p:blipFill>
          <a:blip r:embed="rId1"/>
          <a:stretch/>
        </p:blipFill>
        <p:spPr>
          <a:xfrm>
            <a:off x="8930160" y="274320"/>
            <a:ext cx="944640" cy="944640"/>
          </a:xfrm>
          <a:prstGeom prst="rect">
            <a:avLst/>
          </a:prstGeom>
          <a:ln>
            <a:noFill/>
          </a:ln>
        </p:spPr>
      </p:pic>
      <p:sp>
        <p:nvSpPr>
          <p:cNvPr id="293"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Full Implementation</a:t>
            </a:r>
            <a:endParaRPr b="0" lang="en-US" sz="4900" spc="-1" strike="noStrike">
              <a:latin typeface="Arial"/>
            </a:endParaRPr>
          </a:p>
        </p:txBody>
      </p:sp>
      <p:sp>
        <p:nvSpPr>
          <p:cNvPr id="294" name="CustomShape 3"/>
          <p:cNvSpPr/>
          <p:nvPr/>
        </p:nvSpPr>
        <p:spPr>
          <a:xfrm>
            <a:off x="91440" y="1371600"/>
            <a:ext cx="9874800" cy="420516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Beyond the pilot project:</a:t>
            </a:r>
            <a:endParaRPr b="0" lang="en-US" sz="2200" spc="-1" strike="noStrike">
              <a:latin typeface="Arial"/>
            </a:endParaRPr>
          </a:p>
          <a:p>
            <a:pPr marL="457920">
              <a:lnSpc>
                <a:spcPct val="100000"/>
              </a:lnSpc>
            </a:pPr>
            <a:r>
              <a:rPr b="0" lang="en-US" sz="1800" spc="-1" strike="noStrike">
                <a:solidFill>
                  <a:srgbClr val="2c3e50"/>
                </a:solidFill>
                <a:highlight>
                  <a:srgbClr val="ffffff"/>
                </a:highlight>
                <a:latin typeface="Noto Sans Regular"/>
                <a:ea typeface="DejaVu Sans"/>
              </a:rPr>
              <a:t>Improving predictive accuracy</a:t>
            </a:r>
            <a:r>
              <a:rPr b="0" lang="en-US" sz="1600" spc="-1" strike="noStrike">
                <a:solidFill>
                  <a:srgbClr val="2c3e50"/>
                </a:solidFill>
                <a:highlight>
                  <a:srgbClr val="ffffff"/>
                </a:highlight>
                <a:latin typeface="Noto Sans Regular"/>
                <a:ea typeface="DejaVu Sans"/>
              </a:rPr>
              <a:t>	</a:t>
            </a:r>
            <a:endParaRPr b="0" lang="en-US" sz="16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Noto Sans Regular"/>
                <a:ea typeface="DejaVu Sans"/>
              </a:rPr>
              <a:t>- Up to 65-70%</a:t>
            </a:r>
            <a:r>
              <a:rPr b="0" lang="en-US" sz="3200" spc="-1" strike="noStrike">
                <a:solidFill>
                  <a:srgbClr val="2c3e50"/>
                </a:solidFill>
                <a:highlight>
                  <a:srgbClr val="ffffff"/>
                </a:highlight>
                <a:latin typeface="Noto Sans Regular"/>
                <a:ea typeface="DejaVu Sans"/>
              </a:rPr>
              <a:t>	</a:t>
            </a:r>
            <a:r>
              <a:rPr b="0" lang="en-US" sz="3200" spc="-1" strike="noStrike">
                <a:solidFill>
                  <a:srgbClr val="2c3e50"/>
                </a:solidFill>
                <a:highlight>
                  <a:srgbClr val="ffffff"/>
                </a:highlight>
                <a:latin typeface="Noto Sans Regular"/>
                <a:ea typeface="DejaVu Sans"/>
              </a:rPr>
              <a:t>	</a:t>
            </a:r>
            <a:endParaRPr b="0" lang="en-US" sz="32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Noto Sans Regular"/>
                <a:ea typeface="DejaVu Sans"/>
              </a:rPr>
              <a:t>- More complex model (logistic regression)</a:t>
            </a:r>
            <a:endParaRPr b="0" lang="en-US" sz="1600" spc="-1" strike="noStrike">
              <a:latin typeface="Arial"/>
            </a:endParaRPr>
          </a:p>
          <a:p>
            <a:pPr marL="4579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 Curated inputs</a:t>
            </a:r>
            <a:endParaRPr b="0" lang="en-US" sz="1600" spc="-1" strike="noStrike">
              <a:latin typeface="Arial"/>
            </a:endParaRPr>
          </a:p>
          <a:p>
            <a:pPr marL="457920">
              <a:lnSpc>
                <a:spcPct val="100000"/>
              </a:lnSpc>
              <a:spcAft>
                <a:spcPts val="1414"/>
              </a:spcAft>
            </a:pPr>
            <a:r>
              <a:rPr b="0" lang="en-US" sz="1800" spc="-1" strike="noStrike">
                <a:solidFill>
                  <a:srgbClr val="2c3e50"/>
                </a:solidFill>
                <a:highlight>
                  <a:srgbClr val="ffffff"/>
                </a:highlight>
                <a:latin typeface="Noto Sans Regular"/>
                <a:ea typeface="DejaVu Sans"/>
              </a:rPr>
              <a:t>Testing the effectiveness of proactive</a:t>
            </a:r>
            <a:endParaRPr b="0" lang="en-US" sz="1800" spc="-1" strike="noStrike">
              <a:latin typeface="Arial"/>
            </a:endParaRPr>
          </a:p>
          <a:p>
            <a:pPr marL="457920">
              <a:lnSpc>
                <a:spcPct val="100000"/>
              </a:lnSpc>
              <a:spcAft>
                <a:spcPts val="1414"/>
              </a:spcAft>
            </a:pPr>
            <a:r>
              <a:rPr b="0" lang="en-US" sz="1800" spc="-1" strike="noStrike">
                <a:solidFill>
                  <a:srgbClr val="2c3e50"/>
                </a:solidFill>
                <a:highlight>
                  <a:srgbClr val="ffffff"/>
                </a:highlight>
                <a:latin typeface="Noto Sans Regular"/>
                <a:ea typeface="DejaVu Sans"/>
              </a:rPr>
              <a:t>identification and outreach</a:t>
            </a:r>
            <a:endParaRPr b="0" lang="en-US" sz="18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Noto Sans Regular"/>
                <a:ea typeface="DejaVu Sans"/>
              </a:rPr>
              <a:t>- Contact 50 of the 100 most likely to churn customers</a:t>
            </a:r>
            <a:endParaRPr b="0" lang="en-US" sz="16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Noto Sans Regular"/>
                <a:ea typeface="DejaVu Sans"/>
              </a:rPr>
              <a:t>- Compare the number of cancellations between the</a:t>
            </a:r>
            <a:endParaRPr b="0" lang="en-US" sz="16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50 contacted and the 50 not contacted</a:t>
            </a:r>
            <a:endParaRPr b="0" lang="en-US" sz="1600" spc="-1" strike="noStrike">
              <a:latin typeface="Arial"/>
            </a:endParaRPr>
          </a:p>
        </p:txBody>
      </p:sp>
      <p:pic>
        <p:nvPicPr>
          <p:cNvPr id="295" name="Picture 127" descr=""/>
          <p:cNvPicPr/>
          <p:nvPr/>
        </p:nvPicPr>
        <p:blipFill>
          <a:blip r:embed="rId2"/>
          <a:stretch/>
        </p:blipFill>
        <p:spPr>
          <a:xfrm>
            <a:off x="7164360" y="1554480"/>
            <a:ext cx="2527560" cy="395856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CustomShape 1"/>
          <p:cNvSpPr/>
          <p:nvPr/>
        </p:nvSpPr>
        <p:spPr>
          <a:xfrm>
            <a:off x="360000" y="301320"/>
            <a:ext cx="9358920" cy="957600"/>
          </a:xfrm>
          <a:prstGeom prst="rect">
            <a:avLst/>
          </a:prstGeom>
          <a:noFill/>
          <a:ln>
            <a:noFill/>
          </a:ln>
        </p:spPr>
        <p:style>
          <a:lnRef idx="0"/>
          <a:fillRef idx="0"/>
          <a:effectRef idx="0"/>
          <a:fontRef idx="minor"/>
        </p:style>
      </p:sp>
      <p:pic>
        <p:nvPicPr>
          <p:cNvPr id="297" name="Picture 129" descr=""/>
          <p:cNvPicPr/>
          <p:nvPr/>
        </p:nvPicPr>
        <p:blipFill>
          <a:blip r:embed="rId1"/>
          <a:stretch/>
        </p:blipFill>
        <p:spPr>
          <a:xfrm>
            <a:off x="8930160" y="274320"/>
            <a:ext cx="944640" cy="944640"/>
          </a:xfrm>
          <a:prstGeom prst="rect">
            <a:avLst/>
          </a:prstGeom>
          <a:ln>
            <a:noFill/>
          </a:ln>
        </p:spPr>
      </p:pic>
      <p:sp>
        <p:nvSpPr>
          <p:cNvPr id="298"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Estimated Value</a:t>
            </a:r>
            <a:endParaRPr b="0" lang="en-US" sz="4900" spc="-1" strike="noStrike">
              <a:latin typeface="Arial"/>
            </a:endParaRPr>
          </a:p>
        </p:txBody>
      </p:sp>
      <p:sp>
        <p:nvSpPr>
          <p:cNvPr id="299" name="CustomShape 3"/>
          <p:cNvSpPr/>
          <p:nvPr/>
        </p:nvSpPr>
        <p:spPr>
          <a:xfrm>
            <a:off x="91440" y="1371600"/>
            <a:ext cx="9874800" cy="38466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2c3e50"/>
                </a:solidFill>
                <a:highlight>
                  <a:srgbClr val="ffffff"/>
                </a:highlight>
                <a:latin typeface="Noto Sans Regular"/>
                <a:ea typeface="DejaVu Sans"/>
              </a:rPr>
              <a:t>Assumptions:</a:t>
            </a:r>
            <a:endParaRPr b="0" lang="en-US" sz="22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Arial"/>
                <a:ea typeface="Arial"/>
              </a:rPr>
              <a:t>Subscriber base = 50,000</a:t>
            </a:r>
            <a:endParaRPr b="0" lang="en-US" sz="1600" spc="-1" strike="noStrike">
              <a:latin typeface="Arial"/>
            </a:endParaRPr>
          </a:p>
          <a:p>
            <a:pPr marL="915120">
              <a:lnSpc>
                <a:spcPct val="100000"/>
              </a:lnSpc>
              <a:spcAft>
                <a:spcPts val="1414"/>
              </a:spcAft>
            </a:pPr>
            <a:r>
              <a:rPr b="0" lang="en-US" sz="1600" spc="-1" strike="noStrike">
                <a:solidFill>
                  <a:srgbClr val="2c3e50"/>
                </a:solidFill>
                <a:highlight>
                  <a:srgbClr val="ffffff"/>
                </a:highlight>
                <a:latin typeface="Arial"/>
                <a:ea typeface="Arial"/>
              </a:rPr>
              <a:t>P</a:t>
            </a:r>
            <a:r>
              <a:rPr b="0" lang="en-US" sz="1600" spc="-1" strike="noStrike">
                <a:solidFill>
                  <a:srgbClr val="2c3e50"/>
                </a:solidFill>
                <a:highlight>
                  <a:srgbClr val="ffffff"/>
                </a:highlight>
                <a:latin typeface="Noto Sans Regular"/>
                <a:ea typeface="Arial"/>
              </a:rPr>
              <a:t>roportion</a:t>
            </a:r>
            <a:r>
              <a:rPr b="0" lang="en-US" sz="1600" spc="-1" strike="noStrike">
                <a:solidFill>
                  <a:srgbClr val="2c3e50"/>
                </a:solidFill>
                <a:highlight>
                  <a:srgbClr val="ffffff"/>
                </a:highlight>
                <a:latin typeface="Noto Sans Regular"/>
                <a:ea typeface="DejaVu Sans"/>
              </a:rPr>
              <a:t> likely to churn = 1 out of 10</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Model accuracy = 70%</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Proportion savable = 2 out of 7</a:t>
            </a:r>
            <a:endParaRPr b="0" lang="en-US" sz="1600" spc="-1" strike="noStrike">
              <a:latin typeface="Arial"/>
            </a:endParaRPr>
          </a:p>
          <a:p>
            <a:pPr marL="720">
              <a:lnSpc>
                <a:spcPct val="100000"/>
              </a:lnSpc>
              <a:spcAft>
                <a:spcPts val="1414"/>
              </a:spcAft>
            </a:pPr>
            <a:r>
              <a:rPr b="0" lang="en-US" sz="1600" spc="-1" strike="noStrike">
                <a:solidFill>
                  <a:srgbClr val="2c3e50"/>
                </a:solidFill>
                <a:highlight>
                  <a:srgbClr val="ffffff"/>
                </a:highlight>
                <a:latin typeface="Noto Sans Regular"/>
                <a:ea typeface="DejaVu Sans"/>
              </a:rPr>
              <a:t>	</a:t>
            </a:r>
            <a:r>
              <a:rPr b="0" lang="en-US" sz="1600" spc="-1" strike="noStrike">
                <a:solidFill>
                  <a:srgbClr val="2c3e50"/>
                </a:solidFill>
                <a:highlight>
                  <a:srgbClr val="ffffff"/>
                </a:highlight>
                <a:latin typeface="Noto Sans Regular"/>
                <a:ea typeface="DejaVu Sans"/>
              </a:rPr>
              <a:t>Average monthly revenue = $58</a:t>
            </a:r>
            <a:endParaRPr b="0" lang="en-US" sz="1600" spc="-1" strike="noStrike">
              <a:latin typeface="Arial"/>
            </a:endParaRPr>
          </a:p>
          <a:p>
            <a:pPr>
              <a:lnSpc>
                <a:spcPct val="100000"/>
              </a:lnSpc>
              <a:spcAft>
                <a:spcPts val="1414"/>
              </a:spcAft>
            </a:pPr>
            <a:endParaRPr b="0" lang="en-US" sz="1600" spc="-1" strike="noStrike">
              <a:latin typeface="Arial"/>
            </a:endParaRPr>
          </a:p>
          <a:p>
            <a:pPr marL="720">
              <a:lnSpc>
                <a:spcPct val="100000"/>
              </a:lnSpc>
              <a:spcAft>
                <a:spcPts val="1414"/>
              </a:spcAft>
            </a:pPr>
            <a:r>
              <a:rPr b="0" lang="en-US" sz="2200" spc="-1" strike="noStrike">
                <a:solidFill>
                  <a:srgbClr val="2c3e50"/>
                </a:solidFill>
                <a:highlight>
                  <a:srgbClr val="ffffff"/>
                </a:highlight>
                <a:latin typeface="Noto Sans Regular"/>
                <a:ea typeface="DejaVu Sans"/>
              </a:rPr>
              <a:t>Full implementation can save </a:t>
            </a:r>
            <a:r>
              <a:rPr b="0" lang="en-US" sz="2200" spc="-1" strike="noStrike" u="sng">
                <a:solidFill>
                  <a:srgbClr val="2c3e50"/>
                </a:solidFill>
                <a:highlight>
                  <a:srgbClr val="ffffff"/>
                </a:highlight>
                <a:uFillTx/>
                <a:latin typeface="Noto Sans Regular"/>
                <a:ea typeface="DejaVu Sans"/>
              </a:rPr>
              <a:t>$58,000</a:t>
            </a:r>
            <a:r>
              <a:rPr b="0" lang="en-US" sz="2200" spc="-1" strike="noStrike">
                <a:solidFill>
                  <a:srgbClr val="2c3e50"/>
                </a:solidFill>
                <a:highlight>
                  <a:srgbClr val="ffffff"/>
                </a:highlight>
                <a:latin typeface="Noto Sans Regular"/>
                <a:ea typeface="DejaVu Sans"/>
              </a:rPr>
              <a:t> of recurring monthly revenue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360000" y="301320"/>
            <a:ext cx="9358920" cy="957600"/>
          </a:xfrm>
          <a:prstGeom prst="rect">
            <a:avLst/>
          </a:prstGeom>
          <a:noFill/>
          <a:ln>
            <a:noFill/>
          </a:ln>
        </p:spPr>
        <p:style>
          <a:lnRef idx="0"/>
          <a:fillRef idx="0"/>
          <a:effectRef idx="0"/>
          <a:fontRef idx="minor"/>
        </p:style>
      </p:sp>
      <p:pic>
        <p:nvPicPr>
          <p:cNvPr id="107" name="Picture 89_3" descr=""/>
          <p:cNvPicPr/>
          <p:nvPr/>
        </p:nvPicPr>
        <p:blipFill>
          <a:blip r:embed="rId1"/>
          <a:stretch/>
        </p:blipFill>
        <p:spPr>
          <a:xfrm>
            <a:off x="8930160" y="274320"/>
            <a:ext cx="944640" cy="944640"/>
          </a:xfrm>
          <a:prstGeom prst="rect">
            <a:avLst/>
          </a:prstGeom>
          <a:ln>
            <a:noFill/>
          </a:ln>
        </p:spPr>
      </p:pic>
      <p:sp>
        <p:nvSpPr>
          <p:cNvPr id="108"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Problem</a:t>
            </a:r>
            <a:endParaRPr b="0" lang="en-US" sz="4900" spc="-1" strike="noStrike">
              <a:latin typeface="Arial"/>
            </a:endParaRPr>
          </a:p>
        </p:txBody>
      </p:sp>
      <p:sp>
        <p:nvSpPr>
          <p:cNvPr id="109" name="CustomShape 3"/>
          <p:cNvSpPr/>
          <p:nvPr/>
        </p:nvSpPr>
        <p:spPr>
          <a:xfrm>
            <a:off x="731520" y="2103120"/>
            <a:ext cx="8686800" cy="3200400"/>
          </a:xfrm>
          <a:prstGeom prst="rect">
            <a:avLst/>
          </a:prstGeom>
          <a:noFill/>
          <a:ln>
            <a:noFill/>
          </a:ln>
        </p:spPr>
        <p:style>
          <a:lnRef idx="0"/>
          <a:fillRef idx="0"/>
          <a:effectRef idx="0"/>
          <a:fontRef idx="minor"/>
        </p:style>
        <p:txBody>
          <a:bodyPr lIns="0" rIns="0" tIns="0" bIns="0">
            <a:noAutofit/>
          </a:bodyPr>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Recent increase in churn</a:t>
            </a: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Customer feedback indicates potential causes:</a:t>
            </a:r>
            <a:endParaRPr b="0" lang="en-US" sz="2200" spc="-1" strike="noStrike">
              <a:latin typeface="Arial"/>
            </a:endParaRPr>
          </a:p>
          <a:p>
            <a:pPr marL="64836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 Poor cellular coverage</a:t>
            </a:r>
            <a:endParaRPr b="0" lang="en-US" sz="2200" spc="-1" strike="noStrike">
              <a:latin typeface="Arial"/>
            </a:endParaRPr>
          </a:p>
          <a:p>
            <a:pPr marL="648360">
              <a:lnSpc>
                <a:spcPct val="100000"/>
              </a:lnSpc>
              <a:spcAft>
                <a:spcPts val="1414"/>
              </a:spcAft>
              <a:buClr>
                <a:srgbClr val="000000"/>
              </a:buClr>
              <a:buSzPct val="45000"/>
              <a:buFont typeface="Wingdings" charset="2"/>
              <a:buChar char=""/>
            </a:pPr>
            <a:r>
              <a:rPr b="0" lang="en-US" sz="2200" spc="-1" strike="noStrike">
                <a:solidFill>
                  <a:srgbClr val="2c3e50"/>
                </a:solidFill>
                <a:highlight>
                  <a:srgbClr val="ffffff"/>
                </a:highlight>
                <a:latin typeface="Noto Sans Regular"/>
                <a:ea typeface="DejaVu Sans"/>
              </a:rPr>
              <a:t>- New vendors competing in the same space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CustomShape 1"/>
          <p:cNvSpPr/>
          <p:nvPr/>
        </p:nvSpPr>
        <p:spPr>
          <a:xfrm>
            <a:off x="360000" y="301320"/>
            <a:ext cx="9358920" cy="957600"/>
          </a:xfrm>
          <a:prstGeom prst="rect">
            <a:avLst/>
          </a:prstGeom>
          <a:noFill/>
          <a:ln>
            <a:noFill/>
          </a:ln>
        </p:spPr>
        <p:style>
          <a:lnRef idx="0"/>
          <a:fillRef idx="0"/>
          <a:effectRef idx="0"/>
          <a:fontRef idx="minor"/>
        </p:style>
      </p:sp>
      <p:pic>
        <p:nvPicPr>
          <p:cNvPr id="111" name="Picture 89_4" descr=""/>
          <p:cNvPicPr/>
          <p:nvPr/>
        </p:nvPicPr>
        <p:blipFill>
          <a:blip r:embed="rId1"/>
          <a:stretch/>
        </p:blipFill>
        <p:spPr>
          <a:xfrm>
            <a:off x="8930160" y="274320"/>
            <a:ext cx="944640" cy="944640"/>
          </a:xfrm>
          <a:prstGeom prst="rect">
            <a:avLst/>
          </a:prstGeom>
          <a:ln>
            <a:noFill/>
          </a:ln>
        </p:spPr>
      </p:pic>
      <p:sp>
        <p:nvSpPr>
          <p:cNvPr id="112"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Objective</a:t>
            </a:r>
            <a:endParaRPr b="0" lang="en-US" sz="4900" spc="-1" strike="noStrike">
              <a:latin typeface="Arial"/>
            </a:endParaRPr>
          </a:p>
        </p:txBody>
      </p:sp>
      <p:sp>
        <p:nvSpPr>
          <p:cNvPr id="113" name="CustomShape 3"/>
          <p:cNvSpPr/>
          <p:nvPr/>
        </p:nvSpPr>
        <p:spPr>
          <a:xfrm>
            <a:off x="731520" y="2103120"/>
            <a:ext cx="8686800" cy="3200400"/>
          </a:xfrm>
          <a:prstGeom prst="rect">
            <a:avLst/>
          </a:prstGeom>
          <a:noFill/>
          <a:ln>
            <a:noFill/>
          </a:ln>
        </p:spPr>
        <p:style>
          <a:lnRef idx="0"/>
          <a:fillRef idx="0"/>
          <a:effectRef idx="0"/>
          <a:fontRef idx="minor"/>
        </p:style>
        <p:txBody>
          <a:bodyPr lIns="0" rIns="0" tIns="0" bIns="0">
            <a:noAutofit/>
          </a:bodyPr>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Use data mining and analytics to understand the causes of churn and predict which customers are likely to churn</a:t>
            </a: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Pilot project can reveal whether there are signals in the data that are worth pursuing with further investment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360000" y="301320"/>
            <a:ext cx="9358920" cy="957600"/>
          </a:xfrm>
          <a:prstGeom prst="rect">
            <a:avLst/>
          </a:prstGeom>
          <a:noFill/>
          <a:ln>
            <a:noFill/>
          </a:ln>
        </p:spPr>
        <p:style>
          <a:lnRef idx="0"/>
          <a:fillRef idx="0"/>
          <a:effectRef idx="0"/>
          <a:fontRef idx="minor"/>
        </p:style>
      </p:sp>
      <p:pic>
        <p:nvPicPr>
          <p:cNvPr id="115" name="Picture 89_5" descr=""/>
          <p:cNvPicPr/>
          <p:nvPr/>
        </p:nvPicPr>
        <p:blipFill>
          <a:blip r:embed="rId1"/>
          <a:stretch/>
        </p:blipFill>
        <p:spPr>
          <a:xfrm>
            <a:off x="8930160" y="274320"/>
            <a:ext cx="944640" cy="944640"/>
          </a:xfrm>
          <a:prstGeom prst="rect">
            <a:avLst/>
          </a:prstGeom>
          <a:ln>
            <a:noFill/>
          </a:ln>
        </p:spPr>
      </p:pic>
      <p:sp>
        <p:nvSpPr>
          <p:cNvPr id="116"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Tools</a:t>
            </a:r>
            <a:endParaRPr b="0" lang="en-US" sz="4900" spc="-1" strike="noStrike">
              <a:latin typeface="Arial"/>
            </a:endParaRPr>
          </a:p>
        </p:txBody>
      </p:sp>
      <p:sp>
        <p:nvSpPr>
          <p:cNvPr id="117" name="CustomShape 3"/>
          <p:cNvSpPr/>
          <p:nvPr/>
        </p:nvSpPr>
        <p:spPr>
          <a:xfrm>
            <a:off x="731520" y="2103120"/>
            <a:ext cx="8686800" cy="3200400"/>
          </a:xfrm>
          <a:prstGeom prst="rect">
            <a:avLst/>
          </a:prstGeom>
          <a:noFill/>
          <a:ln>
            <a:noFill/>
          </a:ln>
        </p:spPr>
        <p:style>
          <a:lnRef idx="0"/>
          <a:fillRef idx="0"/>
          <a:effectRef idx="0"/>
          <a:fontRef idx="minor"/>
        </p:style>
        <p:txBody>
          <a:bodyPr lIns="0" rIns="0" tIns="0" bIns="0">
            <a:noAutofit/>
          </a:bodyPr>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R → programming language for statistical analysis and predictive modeling</a:t>
            </a: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Integration with current CRM platform for customer service &amp; active outreach</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60000" y="301320"/>
            <a:ext cx="9358920" cy="957600"/>
          </a:xfrm>
          <a:prstGeom prst="rect">
            <a:avLst/>
          </a:prstGeom>
          <a:noFill/>
          <a:ln>
            <a:noFill/>
          </a:ln>
        </p:spPr>
        <p:style>
          <a:lnRef idx="0"/>
          <a:fillRef idx="0"/>
          <a:effectRef idx="0"/>
          <a:fontRef idx="minor"/>
        </p:style>
      </p:sp>
      <p:pic>
        <p:nvPicPr>
          <p:cNvPr id="119" name="Picture 89_6" descr=""/>
          <p:cNvPicPr/>
          <p:nvPr/>
        </p:nvPicPr>
        <p:blipFill>
          <a:blip r:embed="rId1"/>
          <a:stretch/>
        </p:blipFill>
        <p:spPr>
          <a:xfrm>
            <a:off x="8930160" y="274320"/>
            <a:ext cx="944640" cy="944640"/>
          </a:xfrm>
          <a:prstGeom prst="rect">
            <a:avLst/>
          </a:prstGeom>
          <a:ln>
            <a:noFill/>
          </a:ln>
        </p:spPr>
      </p:pic>
      <p:sp>
        <p:nvSpPr>
          <p:cNvPr id="120" name="CustomShape 2"/>
          <p:cNvSpPr/>
          <p:nvPr/>
        </p:nvSpPr>
        <p:spPr>
          <a:xfrm>
            <a:off x="0" y="18000"/>
            <a:ext cx="9071640" cy="12614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Approach</a:t>
            </a:r>
            <a:endParaRPr b="0" lang="en-US" sz="4900" spc="-1" strike="noStrike">
              <a:latin typeface="Arial"/>
            </a:endParaRPr>
          </a:p>
        </p:txBody>
      </p:sp>
      <p:sp>
        <p:nvSpPr>
          <p:cNvPr id="121" name="CustomShape 3"/>
          <p:cNvSpPr/>
          <p:nvPr/>
        </p:nvSpPr>
        <p:spPr>
          <a:xfrm>
            <a:off x="731520" y="2103120"/>
            <a:ext cx="8686800" cy="3200400"/>
          </a:xfrm>
          <a:prstGeom prst="rect">
            <a:avLst/>
          </a:prstGeom>
          <a:noFill/>
          <a:ln>
            <a:noFill/>
          </a:ln>
        </p:spPr>
        <p:style>
          <a:lnRef idx="0"/>
          <a:fillRef idx="0"/>
          <a:effectRef idx="0"/>
          <a:fontRef idx="minor"/>
        </p:style>
        <p:txBody>
          <a:bodyPr lIns="0" rIns="0" tIns="0" bIns="0">
            <a:noAutofit/>
          </a:bodyPr>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Binary classification</a:t>
            </a: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Logistic regression model</a:t>
            </a:r>
            <a:r>
              <a:rPr b="0" lang="en-US" sz="2200" spc="-1" strike="noStrike">
                <a:solidFill>
                  <a:srgbClr val="2c3e50"/>
                </a:solidFill>
                <a:latin typeface="Noto Sans Regular"/>
                <a:ea typeface="DejaVu Sans"/>
              </a:rPr>
              <a:t>	</a:t>
            </a:r>
            <a:r>
              <a:rPr b="0" lang="en-US" sz="2200" spc="-1" strike="noStrike">
                <a:solidFill>
                  <a:srgbClr val="2c3e50"/>
                </a:solidFill>
                <a:latin typeface="Noto Sans Regular"/>
                <a:ea typeface="DejaVu Sans"/>
              </a:rPr>
              <a:t>	</a:t>
            </a: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endParaRPr b="0" lang="en-US" sz="2200" spc="-1" strike="noStrike">
              <a:latin typeface="Arial"/>
            </a:endParaRPr>
          </a:p>
          <a:p>
            <a:pPr marL="216000" indent="-216000">
              <a:lnSpc>
                <a:spcPct val="100000"/>
              </a:lnSpc>
              <a:spcAft>
                <a:spcPts val="1414"/>
              </a:spcAft>
              <a:buClr>
                <a:srgbClr val="000000"/>
              </a:buClr>
              <a:buSzPct val="45000"/>
              <a:buFont typeface="Wingdings" charset="2"/>
              <a:buChar char=""/>
            </a:pPr>
            <a:r>
              <a:rPr b="0" lang="en-US" sz="2200" spc="-1" strike="noStrike">
                <a:solidFill>
                  <a:srgbClr val="2c3e50"/>
                </a:solidFill>
                <a:latin typeface="Noto Sans Regular"/>
                <a:ea typeface="DejaVu Sans"/>
              </a:rPr>
              <a:t>Predicts whether or not a customer is likely to churn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2" name="CustomShape 1"/>
          <p:cNvSpPr/>
          <p:nvPr/>
        </p:nvSpPr>
        <p:spPr>
          <a:xfrm>
            <a:off x="365760" y="4023360"/>
            <a:ext cx="9358920" cy="3383280"/>
          </a:xfrm>
          <a:prstGeom prst="rect">
            <a:avLst/>
          </a:prstGeom>
          <a:noFill/>
          <a:ln>
            <a:noFill/>
          </a:ln>
        </p:spPr>
        <p:style>
          <a:lnRef idx="0"/>
          <a:fillRef idx="0"/>
          <a:effectRef idx="0"/>
          <a:fontRef idx="minor"/>
        </p:style>
      </p:sp>
      <p:sp>
        <p:nvSpPr>
          <p:cNvPr id="123" name="CustomShape 2"/>
          <p:cNvSpPr/>
          <p:nvPr/>
        </p:nvSpPr>
        <p:spPr>
          <a:xfrm>
            <a:off x="360000" y="5220000"/>
            <a:ext cx="9358920" cy="1978920"/>
          </a:xfrm>
          <a:prstGeom prst="rect">
            <a:avLst/>
          </a:prstGeom>
          <a:noFill/>
          <a:ln>
            <a:noFill/>
          </a:ln>
        </p:spPr>
        <p:style>
          <a:lnRef idx="0"/>
          <a:fillRef idx="0"/>
          <a:effectRef idx="0"/>
          <a:fontRef idx="minor"/>
        </p:style>
      </p:sp>
      <p:sp>
        <p:nvSpPr>
          <p:cNvPr id="124" name="CustomShape 3"/>
          <p:cNvSpPr/>
          <p:nvPr/>
        </p:nvSpPr>
        <p:spPr>
          <a:xfrm>
            <a:off x="1562760" y="4023360"/>
            <a:ext cx="6941160" cy="83664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Understanding</a:t>
            </a:r>
            <a:endParaRPr b="0" lang="en-US" sz="5400" spc="-1" strike="noStrike">
              <a:solidFill>
                <a:srgbClr val="2a6099"/>
              </a:solidFill>
              <a:latin typeface="Arial"/>
            </a:endParaRPr>
          </a:p>
        </p:txBody>
      </p:sp>
      <p:pic>
        <p:nvPicPr>
          <p:cNvPr id="125" name="Picture 89_7" descr=""/>
          <p:cNvPicPr/>
          <p:nvPr/>
        </p:nvPicPr>
        <p:blipFill>
          <a:blip r:embed="rId1"/>
          <a:stretch/>
        </p:blipFill>
        <p:spPr>
          <a:xfrm>
            <a:off x="8930160" y="274320"/>
            <a:ext cx="944640" cy="944640"/>
          </a:xfrm>
          <a:prstGeom prst="rect">
            <a:avLst/>
          </a:prstGeom>
          <a:ln>
            <a:noFill/>
          </a:ln>
        </p:spPr>
      </p:pic>
      <p:pic>
        <p:nvPicPr>
          <p:cNvPr id="126" name="" descr=""/>
          <p:cNvPicPr/>
          <p:nvPr/>
        </p:nvPicPr>
        <p:blipFill>
          <a:blip r:embed="rId2"/>
          <a:stretch/>
        </p:blipFill>
        <p:spPr>
          <a:xfrm>
            <a:off x="3566160" y="522000"/>
            <a:ext cx="3108960" cy="3044160"/>
          </a:xfrm>
          <a:prstGeom prst="rect">
            <a:avLst/>
          </a:prstGeom>
          <a:ln>
            <a:noFill/>
          </a:ln>
        </p:spPr>
      </p:pic>
      <p:sp>
        <p:nvSpPr>
          <p:cNvPr id="127" name="Line 4"/>
          <p:cNvSpPr/>
          <p:nvPr/>
        </p:nvSpPr>
        <p:spPr>
          <a:xfrm>
            <a:off x="420624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oAutofit/>
          </a:bodyPr>
          <a:p>
            <a:pPr algn="ctr"/>
            <a:r>
              <a:rPr b="1" lang="en-US" sz="1800" spc="-1" strike="noStrike">
                <a:solidFill>
                  <a:srgbClr val="ffffff"/>
                </a:solidFill>
                <a:latin typeface="Arial"/>
              </a:rPr>
              <a:t>Phase 2</a:t>
            </a:r>
            <a:endParaRPr b="0" lang="en-US" sz="1800" spc="-1" strike="noStrike">
              <a:latin typeface="Arial"/>
            </a:endParaRPr>
          </a:p>
        </p:txBody>
      </p:sp>
      <p:sp>
        <p:nvSpPr>
          <p:cNvPr id="128" name="TextShape 5"/>
          <p:cNvSpPr txBox="1"/>
          <p:nvPr/>
        </p:nvSpPr>
        <p:spPr>
          <a:xfrm>
            <a:off x="4021200" y="5184720"/>
            <a:ext cx="2585520" cy="1947600"/>
          </a:xfrm>
          <a:prstGeom prst="rect">
            <a:avLst/>
          </a:prstGeom>
          <a:noFill/>
          <a:ln>
            <a:noFill/>
          </a:ln>
        </p:spPr>
        <p:txBody>
          <a:bodyPr lIns="90000" rIns="90000" tIns="45000" bIns="45000">
            <a:noAutofit/>
          </a:bodyPr>
          <a:p>
            <a:pPr>
              <a:lnSpc>
                <a:spcPct val="100000"/>
              </a:lnSpc>
            </a:pPr>
            <a:r>
              <a:rPr b="0" lang="en-US" sz="1800" spc="-1" strike="noStrike">
                <a:solidFill>
                  <a:srgbClr val="2a6099"/>
                </a:solidFill>
                <a:latin typeface="Noto Sans Light"/>
                <a:ea typeface="DejaVu Sans"/>
              </a:rPr>
              <a:t>1. Source Data Set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ID &amp; Target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Personal</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Usage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5. Subscription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6. Equipment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7. Customer Service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1951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2021-11-24T11:20:55Z</dcterms:created>
  <dc:creator/>
  <dc:description/>
  <dc:language>en-US</dc:language>
  <cp:lastModifiedBy/>
  <dcterms:modified xsi:type="dcterms:W3CDTF">2022-10-21T23:09:05Z</dcterms:modified>
  <cp:revision>125</cp:revision>
  <dc:subject/>
  <dc:title>Midnightblue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10</vt:i4>
  </property>
  <property fmtid="{D5CDD505-2E9C-101B-9397-08002B2CF9AE}" pid="7" name="PresentationFormat">
    <vt:lpwstr>Custom</vt:lpwstr>
  </property>
  <property fmtid="{D5CDD505-2E9C-101B-9397-08002B2CF9AE}" pid="8" name="ScaleCrop">
    <vt:bool>0</vt:bool>
  </property>
  <property fmtid="{D5CDD505-2E9C-101B-9397-08002B2CF9AE}" pid="9" name="ShareDoc">
    <vt:bool>0</vt:bool>
  </property>
  <property fmtid="{D5CDD505-2E9C-101B-9397-08002B2CF9AE}" pid="10" name="Slides">
    <vt:i4>10</vt:i4>
  </property>
</Properties>
</file>